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sldIdLst>
    <p:sldId id="256" r:id="rId2"/>
    <p:sldId id="257" r:id="rId3"/>
    <p:sldId id="260" r:id="rId4"/>
    <p:sldId id="312" r:id="rId5"/>
    <p:sldId id="266" r:id="rId6"/>
    <p:sldId id="262" r:id="rId7"/>
    <p:sldId id="264" r:id="rId8"/>
    <p:sldId id="273" r:id="rId9"/>
    <p:sldId id="274" r:id="rId10"/>
    <p:sldId id="267" r:id="rId11"/>
    <p:sldId id="275" r:id="rId12"/>
    <p:sldId id="268" r:id="rId13"/>
    <p:sldId id="276" r:id="rId14"/>
    <p:sldId id="277" r:id="rId15"/>
    <p:sldId id="278" r:id="rId16"/>
    <p:sldId id="279" r:id="rId17"/>
    <p:sldId id="280" r:id="rId18"/>
    <p:sldId id="269" r:id="rId19"/>
    <p:sldId id="281" r:id="rId20"/>
    <p:sldId id="282" r:id="rId21"/>
    <p:sldId id="284" r:id="rId22"/>
    <p:sldId id="285" r:id="rId23"/>
    <p:sldId id="286" r:id="rId24"/>
    <p:sldId id="292" r:id="rId25"/>
    <p:sldId id="293" r:id="rId26"/>
    <p:sldId id="288" r:id="rId27"/>
    <p:sldId id="290" r:id="rId28"/>
    <p:sldId id="283" r:id="rId29"/>
    <p:sldId id="289" r:id="rId30"/>
    <p:sldId id="313" r:id="rId31"/>
    <p:sldId id="295" r:id="rId32"/>
    <p:sldId id="297" r:id="rId33"/>
    <p:sldId id="298" r:id="rId34"/>
    <p:sldId id="299" r:id="rId35"/>
    <p:sldId id="301" r:id="rId36"/>
    <p:sldId id="302" r:id="rId37"/>
    <p:sldId id="305" r:id="rId38"/>
    <p:sldId id="307" r:id="rId39"/>
    <p:sldId id="308" r:id="rId40"/>
    <p:sldId id="311" r:id="rId41"/>
    <p:sldId id="309" r:id="rId42"/>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8239" autoAdjust="0"/>
  </p:normalViewPr>
  <p:slideViewPr>
    <p:cSldViewPr snapToGrid="0">
      <p:cViewPr varScale="1">
        <p:scale>
          <a:sx n="61" d="100"/>
          <a:sy n="61" d="100"/>
        </p:scale>
        <p:origin x="210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68FA11-E80E-4FCE-A5F8-9290BC9A1C10}" type="datetimeFigureOut">
              <a:rPr lang="pl-PL" smtClean="0"/>
              <a:t>2017-01-03</a:t>
            </a:fld>
            <a:endParaRPr lang="pl-PL"/>
          </a:p>
        </p:txBody>
      </p:sp>
      <p:sp>
        <p:nvSpPr>
          <p:cNvPr id="4" name="Symbol zastępczy obrazu slajd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29B175-2679-445A-9C32-85A75A3C0F04}" type="slidenum">
              <a:rPr lang="pl-PL" smtClean="0"/>
              <a:t>‹#›</a:t>
            </a:fld>
            <a:endParaRPr lang="pl-PL"/>
          </a:p>
        </p:txBody>
      </p:sp>
    </p:spTree>
    <p:extLst>
      <p:ext uri="{BB962C8B-B14F-4D97-AF65-F5344CB8AC3E}">
        <p14:creationId xmlns:p14="http://schemas.microsoft.com/office/powerpoint/2010/main" val="3222135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8129B175-2679-445A-9C32-85A75A3C0F04}" type="slidenum">
              <a:rPr lang="pl-PL" smtClean="0"/>
              <a:t>30</a:t>
            </a:fld>
            <a:endParaRPr lang="pl-PL"/>
          </a:p>
        </p:txBody>
      </p:sp>
    </p:spTree>
    <p:extLst>
      <p:ext uri="{BB962C8B-B14F-4D97-AF65-F5344CB8AC3E}">
        <p14:creationId xmlns:p14="http://schemas.microsoft.com/office/powerpoint/2010/main" val="3443430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pl-PL" smtClean="0"/>
              <a:t>Kliknij, aby edytować styl</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en-US" dirty="0"/>
          </a:p>
        </p:txBody>
      </p:sp>
      <p:sp>
        <p:nvSpPr>
          <p:cNvPr id="4" name="Date Placeholder 3"/>
          <p:cNvSpPr>
            <a:spLocks noGrp="1"/>
          </p:cNvSpPr>
          <p:nvPr>
            <p:ph type="dt" sz="half" idx="10"/>
          </p:nvPr>
        </p:nvSpPr>
        <p:spPr/>
        <p:txBody>
          <a:bodyPr/>
          <a:lstStyle/>
          <a:p>
            <a:fld id="{C1AC4D5E-8F01-4657-BA3A-C5AD629EB9CD}" type="datetimeFigureOut">
              <a:rPr lang="pl-PL" smtClean="0"/>
              <a:t>2017-01-03</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83EEA505-FB4E-43B7-9DF4-7B4312CEC4BC}" type="slidenum">
              <a:rPr lang="pl-PL" smtClean="0"/>
              <a:t>‹#›</a:t>
            </a:fld>
            <a:endParaRPr lang="pl-PL"/>
          </a:p>
        </p:txBody>
      </p:sp>
    </p:spTree>
    <p:extLst>
      <p:ext uri="{BB962C8B-B14F-4D97-AF65-F5344CB8AC3E}">
        <p14:creationId xmlns:p14="http://schemas.microsoft.com/office/powerpoint/2010/main" val="1726625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C1AC4D5E-8F01-4657-BA3A-C5AD629EB9CD}" type="datetimeFigureOut">
              <a:rPr lang="pl-PL" smtClean="0"/>
              <a:t>2017-01-03</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83EEA505-FB4E-43B7-9DF4-7B4312CEC4BC}" type="slidenum">
              <a:rPr lang="pl-PL" smtClean="0"/>
              <a:t>‹#›</a:t>
            </a:fld>
            <a:endParaRPr lang="pl-PL"/>
          </a:p>
        </p:txBody>
      </p:sp>
    </p:spTree>
    <p:extLst>
      <p:ext uri="{BB962C8B-B14F-4D97-AF65-F5344CB8AC3E}">
        <p14:creationId xmlns:p14="http://schemas.microsoft.com/office/powerpoint/2010/main" val="636689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pl-PL" smtClean="0"/>
              <a:t>Kliknij, aby edytować styl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C1AC4D5E-8F01-4657-BA3A-C5AD629EB9CD}" type="datetimeFigureOut">
              <a:rPr lang="pl-PL" smtClean="0"/>
              <a:t>2017-01-03</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83EEA505-FB4E-43B7-9DF4-7B4312CEC4BC}" type="slidenum">
              <a:rPr lang="pl-PL" smtClean="0"/>
              <a:t>‹#›</a:t>
            </a:fld>
            <a:endParaRPr lang="pl-PL"/>
          </a:p>
        </p:txBody>
      </p:sp>
    </p:spTree>
    <p:extLst>
      <p:ext uri="{BB962C8B-B14F-4D97-AF65-F5344CB8AC3E}">
        <p14:creationId xmlns:p14="http://schemas.microsoft.com/office/powerpoint/2010/main" val="4197971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Date Placeholder 4"/>
          <p:cNvSpPr>
            <a:spLocks noGrp="1"/>
          </p:cNvSpPr>
          <p:nvPr>
            <p:ph type="dt" sz="half" idx="10"/>
          </p:nvPr>
        </p:nvSpPr>
        <p:spPr/>
        <p:txBody>
          <a:bodyPr/>
          <a:lstStyle/>
          <a:p>
            <a:fld id="{C1AC4D5E-8F01-4657-BA3A-C5AD629EB9CD}" type="datetimeFigureOut">
              <a:rPr lang="pl-PL" smtClean="0"/>
              <a:t>2017-01-03</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83EEA505-FB4E-43B7-9DF4-7B4312CEC4BC}" type="slidenum">
              <a:rPr lang="pl-PL" smtClean="0"/>
              <a:t>‹#›</a:t>
            </a:fld>
            <a:endParaRPr lang="pl-PL"/>
          </a:p>
        </p:txBody>
      </p:sp>
    </p:spTree>
    <p:extLst>
      <p:ext uri="{BB962C8B-B14F-4D97-AF65-F5344CB8AC3E}">
        <p14:creationId xmlns:p14="http://schemas.microsoft.com/office/powerpoint/2010/main" val="106924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l-PL" smtClean="0"/>
              <a:t>Kliknij, aby edytować styl</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629842" y="2505075"/>
            <a:ext cx="3868340"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4629150" y="2505075"/>
            <a:ext cx="3887391"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Date Placeholder 6"/>
          <p:cNvSpPr>
            <a:spLocks noGrp="1"/>
          </p:cNvSpPr>
          <p:nvPr>
            <p:ph type="dt" sz="half" idx="10"/>
          </p:nvPr>
        </p:nvSpPr>
        <p:spPr/>
        <p:txBody>
          <a:bodyPr/>
          <a:lstStyle/>
          <a:p>
            <a:fld id="{C1AC4D5E-8F01-4657-BA3A-C5AD629EB9CD}" type="datetimeFigureOut">
              <a:rPr lang="pl-PL" smtClean="0"/>
              <a:t>2017-01-03</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83EEA505-FB4E-43B7-9DF4-7B4312CEC4BC}" type="slidenum">
              <a:rPr lang="pl-PL" smtClean="0"/>
              <a:t>‹#›</a:t>
            </a:fld>
            <a:endParaRPr lang="pl-PL"/>
          </a:p>
        </p:txBody>
      </p:sp>
    </p:spTree>
    <p:extLst>
      <p:ext uri="{BB962C8B-B14F-4D97-AF65-F5344CB8AC3E}">
        <p14:creationId xmlns:p14="http://schemas.microsoft.com/office/powerpoint/2010/main" val="871148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Date Placeholder 2"/>
          <p:cNvSpPr>
            <a:spLocks noGrp="1"/>
          </p:cNvSpPr>
          <p:nvPr>
            <p:ph type="dt" sz="half" idx="10"/>
          </p:nvPr>
        </p:nvSpPr>
        <p:spPr/>
        <p:txBody>
          <a:bodyPr/>
          <a:lstStyle/>
          <a:p>
            <a:fld id="{C1AC4D5E-8F01-4657-BA3A-C5AD629EB9CD}" type="datetimeFigureOut">
              <a:rPr lang="pl-PL" smtClean="0"/>
              <a:t>2017-01-03</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83EEA505-FB4E-43B7-9DF4-7B4312CEC4BC}" type="slidenum">
              <a:rPr lang="pl-PL" smtClean="0"/>
              <a:t>‹#›</a:t>
            </a:fld>
            <a:endParaRPr lang="pl-PL"/>
          </a:p>
        </p:txBody>
      </p:sp>
    </p:spTree>
    <p:extLst>
      <p:ext uri="{BB962C8B-B14F-4D97-AF65-F5344CB8AC3E}">
        <p14:creationId xmlns:p14="http://schemas.microsoft.com/office/powerpoint/2010/main" val="226681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AC4D5E-8F01-4657-BA3A-C5AD629EB9CD}" type="datetimeFigureOut">
              <a:rPr lang="pl-PL" smtClean="0"/>
              <a:t>2017-01-03</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83EEA505-FB4E-43B7-9DF4-7B4312CEC4BC}" type="slidenum">
              <a:rPr lang="pl-PL" smtClean="0"/>
              <a:t>‹#›</a:t>
            </a:fld>
            <a:endParaRPr lang="pl-PL"/>
          </a:p>
        </p:txBody>
      </p:sp>
    </p:spTree>
    <p:extLst>
      <p:ext uri="{BB962C8B-B14F-4D97-AF65-F5344CB8AC3E}">
        <p14:creationId xmlns:p14="http://schemas.microsoft.com/office/powerpoint/2010/main" val="3970706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l-PL" smtClean="0"/>
              <a:t>Kliknij, aby edytować styl</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C1AC4D5E-8F01-4657-BA3A-C5AD629EB9CD}" type="datetimeFigureOut">
              <a:rPr lang="pl-PL" smtClean="0"/>
              <a:t>2017-01-03</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83EEA505-FB4E-43B7-9DF4-7B4312CEC4BC}" type="slidenum">
              <a:rPr lang="pl-PL" smtClean="0"/>
              <a:t>‹#›</a:t>
            </a:fld>
            <a:endParaRPr lang="pl-PL"/>
          </a:p>
        </p:txBody>
      </p:sp>
    </p:spTree>
    <p:extLst>
      <p:ext uri="{BB962C8B-B14F-4D97-AF65-F5344CB8AC3E}">
        <p14:creationId xmlns:p14="http://schemas.microsoft.com/office/powerpoint/2010/main" val="674096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l-PL" smtClean="0"/>
              <a:t>Kliknij, aby edytować styl</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C1AC4D5E-8F01-4657-BA3A-C5AD629EB9CD}" type="datetimeFigureOut">
              <a:rPr lang="pl-PL" smtClean="0"/>
              <a:t>2017-01-03</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83EEA505-FB4E-43B7-9DF4-7B4312CEC4BC}" type="slidenum">
              <a:rPr lang="pl-PL" smtClean="0"/>
              <a:t>‹#›</a:t>
            </a:fld>
            <a:endParaRPr lang="pl-PL"/>
          </a:p>
        </p:txBody>
      </p:sp>
    </p:spTree>
    <p:extLst>
      <p:ext uri="{BB962C8B-B14F-4D97-AF65-F5344CB8AC3E}">
        <p14:creationId xmlns:p14="http://schemas.microsoft.com/office/powerpoint/2010/main" val="4032915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C1AC4D5E-8F01-4657-BA3A-C5AD629EB9CD}" type="datetimeFigureOut">
              <a:rPr lang="pl-PL" smtClean="0"/>
              <a:t>2017-01-03</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83EEA505-FB4E-43B7-9DF4-7B4312CEC4BC}" type="slidenum">
              <a:rPr lang="pl-PL" smtClean="0"/>
              <a:t>‹#›</a:t>
            </a:fld>
            <a:endParaRPr lang="pl-PL"/>
          </a:p>
        </p:txBody>
      </p:sp>
    </p:spTree>
    <p:extLst>
      <p:ext uri="{BB962C8B-B14F-4D97-AF65-F5344CB8AC3E}">
        <p14:creationId xmlns:p14="http://schemas.microsoft.com/office/powerpoint/2010/main" val="1132532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l-PL" smtClean="0"/>
              <a:t>Kliknij, aby edytować styl</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C1AC4D5E-8F01-4657-BA3A-C5AD629EB9CD}" type="datetimeFigureOut">
              <a:rPr lang="pl-PL" smtClean="0"/>
              <a:t>2017-01-03</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83EEA505-FB4E-43B7-9DF4-7B4312CEC4BC}" type="slidenum">
              <a:rPr lang="pl-PL" smtClean="0"/>
              <a:t>‹#›</a:t>
            </a:fld>
            <a:endParaRPr lang="pl-PL"/>
          </a:p>
        </p:txBody>
      </p:sp>
    </p:spTree>
    <p:extLst>
      <p:ext uri="{BB962C8B-B14F-4D97-AF65-F5344CB8AC3E}">
        <p14:creationId xmlns:p14="http://schemas.microsoft.com/office/powerpoint/2010/main" val="3566170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l-PL" smtClean="0"/>
              <a:t>Kliknij, aby edytować styl</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AC4D5E-8F01-4657-BA3A-C5AD629EB9CD}" type="datetimeFigureOut">
              <a:rPr lang="pl-PL" smtClean="0"/>
              <a:t>2017-01-03</a:t>
            </a:fld>
            <a:endParaRPr lang="pl-P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EEA505-FB4E-43B7-9DF4-7B4312CEC4BC}" type="slidenum">
              <a:rPr lang="pl-PL" smtClean="0"/>
              <a:t>‹#›</a:t>
            </a:fld>
            <a:endParaRPr lang="pl-PL"/>
          </a:p>
        </p:txBody>
      </p:sp>
    </p:spTree>
    <p:extLst>
      <p:ext uri="{BB962C8B-B14F-4D97-AF65-F5344CB8AC3E}">
        <p14:creationId xmlns:p14="http://schemas.microsoft.com/office/powerpoint/2010/main" val="4184099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5.gif"/></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9.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0.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3.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6.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7.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8.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9.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30.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31.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32.xml"/><Relationship Id="rId4" Type="http://schemas.openxmlformats.org/officeDocument/2006/relationships/image" Target="../media/image10.jpe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33.xml"/></Relationships>
</file>

<file path=ppt/slides/_rels/slide4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endParaRPr lang="pl-PL"/>
          </a:p>
        </p:txBody>
      </p:sp>
      <p:sp>
        <p:nvSpPr>
          <p:cNvPr id="3" name="Podtytuł 2"/>
          <p:cNvSpPr>
            <a:spLocks noGrp="1"/>
          </p:cNvSpPr>
          <p:nvPr>
            <p:ph type="subTitle" idx="1"/>
          </p:nvPr>
        </p:nvSpPr>
        <p:spPr/>
        <p:txBody>
          <a:bodyPr/>
          <a:lstStyle/>
          <a:p>
            <a:endParaRPr lang="pl-PL"/>
          </a:p>
        </p:txBody>
      </p:sp>
      <p:pic>
        <p:nvPicPr>
          <p:cNvPr id="4" name="Picture 3" descr="D:\Users\user\Desktop\Praca\projekty marcina\telebim_start_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6"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56750"/>
      </p:ext>
    </p:extLst>
  </p:cSld>
  <p:clrMapOvr>
    <a:masterClrMapping/>
  </p:clrMapOvr>
  <p:transition spd="med">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5" name="Symbol zastępczy zawartości 4"/>
          <p:cNvPicPr>
            <a:picLocks noGrp="1" noChangeAspect="1"/>
          </p:cNvPicPr>
          <p:nvPr>
            <p:ph idx="1"/>
          </p:nvPr>
        </p:nvPicPr>
        <p:blipFill>
          <a:blip r:embed="rId2" cstate="print">
            <a:extLst>
              <a:ext uri="{BEBA8EAE-BF5A-486C-A8C5-ECC9F3942E4B}">
                <a14:imgProps xmlns:a14="http://schemas.microsoft.com/office/drawing/2010/main">
                  <a14:imgLayer r:embed="rId3">
                    <a14:imgEffect>
                      <a14:brightnessContrast bright="28000" contrast="-52000"/>
                    </a14:imgEffect>
                  </a14:imgLayer>
                </a14:imgProps>
              </a:ext>
              <a:ext uri="{28A0092B-C50C-407E-A947-70E740481C1C}">
                <a14:useLocalDpi xmlns:a14="http://schemas.microsoft.com/office/drawing/2010/main" val="0"/>
              </a:ext>
            </a:extLst>
          </a:blip>
          <a:stretch>
            <a:fillRect/>
          </a:stretch>
        </p:blipFill>
        <p:spPr>
          <a:xfrm>
            <a:off x="-2607976" y="-84666"/>
            <a:ext cx="12342518" cy="6942666"/>
          </a:xfrm>
        </p:spPr>
      </p:pic>
      <p:sp>
        <p:nvSpPr>
          <p:cNvPr id="6" name="Prostokąt 5"/>
          <p:cNvSpPr/>
          <p:nvPr/>
        </p:nvSpPr>
        <p:spPr>
          <a:xfrm>
            <a:off x="946942" y="258970"/>
            <a:ext cx="7866192" cy="3139321"/>
          </a:xfrm>
          <a:prstGeom prst="rect">
            <a:avLst/>
          </a:prstGeom>
          <a:noFill/>
        </p:spPr>
        <p:txBody>
          <a:bodyPr wrap="none" lIns="91440" tIns="45720" rIns="91440" bIns="45720">
            <a:spAutoFit/>
          </a:bodyPr>
          <a:lstStyle/>
          <a:p>
            <a:pPr algn="ctr"/>
            <a:r>
              <a:rPr lang="pl-PL" sz="4800" b="1" dirty="0" smtClean="0">
                <a:ln w="6600">
                  <a:solidFill>
                    <a:schemeClr val="accent2"/>
                  </a:solidFill>
                  <a:prstDash val="solid"/>
                </a:ln>
                <a:solidFill>
                  <a:srgbClr val="FFFFFF"/>
                </a:solidFill>
                <a:effectLst>
                  <a:outerShdw dist="38100" dir="2700000" algn="tl" rotWithShape="0">
                    <a:schemeClr val="accent2"/>
                  </a:outerShdw>
                </a:effectLst>
              </a:rPr>
              <a:t>Referendum wojewódzkie </a:t>
            </a:r>
          </a:p>
          <a:p>
            <a:pPr algn="ctr"/>
            <a:r>
              <a:rPr lang="pl-PL" sz="4800" b="1" dirty="0" smtClean="0">
                <a:ln w="6600">
                  <a:solidFill>
                    <a:schemeClr val="accent2"/>
                  </a:solidFill>
                  <a:prstDash val="solid"/>
                </a:ln>
                <a:solidFill>
                  <a:srgbClr val="FFFFFF"/>
                </a:solidFill>
                <a:effectLst>
                  <a:outerShdw dist="38100" dir="2700000" algn="tl" rotWithShape="0">
                    <a:schemeClr val="accent2"/>
                  </a:outerShdw>
                </a:effectLst>
              </a:rPr>
              <a:t>w sprawie budowy lotniska</a:t>
            </a:r>
          </a:p>
          <a:p>
            <a:pPr algn="ctr"/>
            <a:r>
              <a:rPr lang="pl-PL" sz="48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15 stycznia 2017</a:t>
            </a:r>
            <a:endParaRPr lang="pl-PL" sz="4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a:p>
            <a:endParaRPr lang="pl-PL" sz="5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7" name="object 6"/>
          <p:cNvSpPr txBox="1"/>
          <p:nvPr/>
        </p:nvSpPr>
        <p:spPr>
          <a:xfrm>
            <a:off x="4058948" y="5575409"/>
            <a:ext cx="6149340" cy="984885"/>
          </a:xfrm>
          <a:prstGeom prst="rect">
            <a:avLst/>
          </a:prstGeom>
        </p:spPr>
        <p:txBody>
          <a:bodyPr vert="horz" wrap="square" lIns="0" tIns="0" rIns="0" bIns="0" rtlCol="0">
            <a:spAutoFit/>
          </a:bodyPr>
          <a:lstStyle/>
          <a:p>
            <a:pPr marL="12700">
              <a:lnSpc>
                <a:spcPct val="100000"/>
              </a:lnSpc>
            </a:pPr>
            <a:r>
              <a:rPr sz="3200" spc="-185" dirty="0" err="1" smtClean="0">
                <a:latin typeface="Franklin Gothic Medium"/>
                <a:cs typeface="Franklin Gothic Medium"/>
              </a:rPr>
              <a:t>Sz</a:t>
            </a:r>
            <a:r>
              <a:rPr sz="3200" spc="-220" dirty="0" err="1" smtClean="0">
                <a:latin typeface="Franklin Gothic Medium"/>
                <a:cs typeface="Franklin Gothic Medium"/>
              </a:rPr>
              <a:t>k</a:t>
            </a:r>
            <a:r>
              <a:rPr sz="3200" spc="-135" dirty="0" err="1" smtClean="0">
                <a:latin typeface="Franklin Gothic Medium"/>
                <a:cs typeface="Franklin Gothic Medium"/>
              </a:rPr>
              <a:t>olenie</a:t>
            </a:r>
            <a:r>
              <a:rPr lang="pl-PL" sz="3200" spc="-135" dirty="0" smtClean="0">
                <a:latin typeface="Franklin Gothic Medium"/>
                <a:cs typeface="Franklin Gothic Medium"/>
              </a:rPr>
              <a:t> </a:t>
            </a:r>
            <a:r>
              <a:rPr sz="3200" spc="-120" dirty="0" err="1" smtClean="0">
                <a:latin typeface="Franklin Gothic Medium"/>
                <a:cs typeface="Franklin Gothic Medium"/>
              </a:rPr>
              <a:t>dl</a:t>
            </a:r>
            <a:r>
              <a:rPr sz="3200" spc="-155" dirty="0" err="1" smtClean="0">
                <a:latin typeface="Franklin Gothic Medium"/>
                <a:cs typeface="Franklin Gothic Medium"/>
              </a:rPr>
              <a:t>a</a:t>
            </a:r>
            <a:r>
              <a:rPr sz="3200" spc="-180" dirty="0" smtClean="0">
                <a:latin typeface="Franklin Gothic Medium"/>
                <a:cs typeface="Franklin Gothic Medium"/>
              </a:rPr>
              <a:t> </a:t>
            </a:r>
            <a:r>
              <a:rPr sz="3200" spc="-215" dirty="0" err="1" smtClean="0">
                <a:latin typeface="Franklin Gothic Medium"/>
                <a:cs typeface="Franklin Gothic Medium"/>
              </a:rPr>
              <a:t>obwodo</a:t>
            </a:r>
            <a:r>
              <a:rPr sz="3200" spc="-355" dirty="0" err="1" smtClean="0">
                <a:latin typeface="Franklin Gothic Medium"/>
                <a:cs typeface="Franklin Gothic Medium"/>
              </a:rPr>
              <a:t>w</a:t>
            </a:r>
            <a:r>
              <a:rPr sz="3200" spc="-240" dirty="0" err="1" smtClean="0">
                <a:latin typeface="Franklin Gothic Medium"/>
                <a:cs typeface="Franklin Gothic Medium"/>
              </a:rPr>
              <a:t>y</a:t>
            </a:r>
            <a:r>
              <a:rPr sz="3200" spc="-125" dirty="0" err="1" smtClean="0">
                <a:latin typeface="Franklin Gothic Medium"/>
                <a:cs typeface="Franklin Gothic Medium"/>
              </a:rPr>
              <a:t>ch</a:t>
            </a:r>
            <a:endParaRPr lang="pl-PL" sz="3200" spc="-125" dirty="0" smtClean="0">
              <a:latin typeface="Franklin Gothic Medium"/>
              <a:cs typeface="Franklin Gothic Medium"/>
            </a:endParaRPr>
          </a:p>
          <a:p>
            <a:pPr marL="12700">
              <a:lnSpc>
                <a:spcPct val="100000"/>
              </a:lnSpc>
            </a:pPr>
            <a:r>
              <a:rPr sz="3200" spc="-235" dirty="0" err="1" smtClean="0">
                <a:latin typeface="Franklin Gothic Medium"/>
                <a:cs typeface="Franklin Gothic Medium"/>
              </a:rPr>
              <a:t>k</a:t>
            </a:r>
            <a:r>
              <a:rPr sz="3200" spc="-145" dirty="0" err="1" smtClean="0">
                <a:latin typeface="Franklin Gothic Medium"/>
                <a:cs typeface="Franklin Gothic Medium"/>
              </a:rPr>
              <a:t>omisji</a:t>
            </a:r>
            <a:r>
              <a:rPr sz="3200" spc="-190" dirty="0" smtClean="0">
                <a:latin typeface="Franklin Gothic Medium"/>
                <a:cs typeface="Franklin Gothic Medium"/>
              </a:rPr>
              <a:t> </a:t>
            </a:r>
            <a:r>
              <a:rPr sz="3200" spc="-195" dirty="0">
                <a:latin typeface="Franklin Gothic Medium"/>
                <a:cs typeface="Franklin Gothic Medium"/>
              </a:rPr>
              <a:t>d</a:t>
            </a:r>
            <a:r>
              <a:rPr sz="3200" spc="-185" dirty="0">
                <a:latin typeface="Franklin Gothic Medium"/>
                <a:cs typeface="Franklin Gothic Medium"/>
              </a:rPr>
              <a:t>o</a:t>
            </a:r>
            <a:r>
              <a:rPr sz="3200" spc="-180" dirty="0">
                <a:latin typeface="Franklin Gothic Medium"/>
                <a:cs typeface="Franklin Gothic Medium"/>
              </a:rPr>
              <a:t> </a:t>
            </a:r>
            <a:r>
              <a:rPr sz="3200" spc="-140" dirty="0">
                <a:latin typeface="Franklin Gothic Medium"/>
                <a:cs typeface="Franklin Gothic Medium"/>
              </a:rPr>
              <a:t>s</a:t>
            </a:r>
            <a:r>
              <a:rPr sz="3200" spc="-175" dirty="0">
                <a:latin typeface="Franklin Gothic Medium"/>
                <a:cs typeface="Franklin Gothic Medium"/>
              </a:rPr>
              <a:t>p</a:t>
            </a:r>
            <a:r>
              <a:rPr sz="3200" spc="-195" dirty="0">
                <a:latin typeface="Franklin Gothic Medium"/>
                <a:cs typeface="Franklin Gothic Medium"/>
              </a:rPr>
              <a:t>raw</a:t>
            </a:r>
            <a:r>
              <a:rPr sz="3200" spc="-145" dirty="0">
                <a:latin typeface="Franklin Gothic Medium"/>
                <a:cs typeface="Franklin Gothic Medium"/>
              </a:rPr>
              <a:t> </a:t>
            </a:r>
            <a:r>
              <a:rPr sz="3200" spc="-100" dirty="0">
                <a:latin typeface="Franklin Gothic Medium"/>
                <a:cs typeface="Franklin Gothic Medium"/>
              </a:rPr>
              <a:t>r</a:t>
            </a:r>
            <a:r>
              <a:rPr sz="3200" spc="-170" dirty="0">
                <a:latin typeface="Franklin Gothic Medium"/>
                <a:cs typeface="Franklin Gothic Medium"/>
              </a:rPr>
              <a:t>e</a:t>
            </a:r>
            <a:r>
              <a:rPr sz="3200" spc="-120" dirty="0">
                <a:latin typeface="Franklin Gothic Medium"/>
                <a:cs typeface="Franklin Gothic Medium"/>
              </a:rPr>
              <a:t>fer</a:t>
            </a:r>
            <a:r>
              <a:rPr sz="3200" spc="-170" dirty="0">
                <a:latin typeface="Franklin Gothic Medium"/>
                <a:cs typeface="Franklin Gothic Medium"/>
              </a:rPr>
              <a:t>e</a:t>
            </a:r>
            <a:r>
              <a:rPr sz="3200" spc="-185" dirty="0">
                <a:latin typeface="Franklin Gothic Medium"/>
                <a:cs typeface="Franklin Gothic Medium"/>
              </a:rPr>
              <a:t>nd</a:t>
            </a:r>
            <a:r>
              <a:rPr sz="3200" spc="-190" dirty="0">
                <a:latin typeface="Franklin Gothic Medium"/>
                <a:cs typeface="Franklin Gothic Medium"/>
              </a:rPr>
              <a:t>u</a:t>
            </a:r>
            <a:r>
              <a:rPr sz="3200" spc="-484" dirty="0">
                <a:latin typeface="Franklin Gothic Medium"/>
                <a:cs typeface="Franklin Gothic Medium"/>
              </a:rPr>
              <a:t>m</a:t>
            </a:r>
            <a:endParaRPr sz="3200" dirty="0">
              <a:latin typeface="Franklin Gothic Medium"/>
              <a:cs typeface="Franklin Gothic Medium"/>
            </a:endParaRPr>
          </a:p>
        </p:txBody>
      </p:sp>
    </p:spTree>
    <p:extLst>
      <p:ext uri="{BB962C8B-B14F-4D97-AF65-F5344CB8AC3E}">
        <p14:creationId xmlns:p14="http://schemas.microsoft.com/office/powerpoint/2010/main" val="613946600"/>
      </p:ext>
    </p:extLst>
  </p:cSld>
  <p:clrMapOvr>
    <a:masterClrMapping/>
  </p:clrMapOvr>
  <mc:AlternateContent xmlns:mc="http://schemas.openxmlformats.org/markup-compatibility/2006" xmlns:p15="http://schemas.microsoft.com/office/powerpoint/2012/main">
    <mc:Choice Requires="p15">
      <p:transition spd="med">
        <p15:prstTrans prst="airplan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2"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2" name="Prostokąt 1"/>
          <p:cNvSpPr/>
          <p:nvPr/>
        </p:nvSpPr>
        <p:spPr>
          <a:xfrm>
            <a:off x="-11432" y="1903472"/>
            <a:ext cx="8967105" cy="3139321"/>
          </a:xfrm>
          <a:prstGeom prst="rect">
            <a:avLst/>
          </a:prstGeom>
        </p:spPr>
        <p:txBody>
          <a:bodyPr wrap="square">
            <a:spAutoFit/>
          </a:bodyPr>
          <a:lstStyle/>
          <a:p>
            <a:pPr marL="285750" indent="-285750">
              <a:buFont typeface="Arial" panose="020B0604020202020204" pitchFamily="34" charset="0"/>
              <a:buChar char="•"/>
            </a:pPr>
            <a:r>
              <a:rPr lang="pl-PL" b="1" dirty="0" smtClean="0">
                <a:effectLst>
                  <a:outerShdw blurRad="38100" dist="38100" dir="2700000" algn="tl">
                    <a:srgbClr val="000000">
                      <a:alpha val="43137"/>
                    </a:srgbClr>
                  </a:outerShdw>
                </a:effectLst>
              </a:rPr>
              <a:t>P O S T A N O W I E N I E </a:t>
            </a:r>
            <a:r>
              <a:rPr lang="pl-PL" dirty="0" smtClean="0">
                <a:effectLst>
                  <a:outerShdw blurRad="38100" dist="38100" dir="2700000" algn="tl">
                    <a:srgbClr val="000000">
                      <a:alpha val="43137"/>
                    </a:srgbClr>
                  </a:outerShdw>
                </a:effectLst>
              </a:rPr>
              <a:t>KOMISARZA WYBORCZEGO W BIAŁYMSTOKU</a:t>
            </a:r>
            <a:br>
              <a:rPr lang="pl-PL" dirty="0" smtClean="0">
                <a:effectLst>
                  <a:outerShdw blurRad="38100" dist="38100" dir="2700000" algn="tl">
                    <a:srgbClr val="000000">
                      <a:alpha val="43137"/>
                    </a:srgbClr>
                  </a:outerShdw>
                </a:effectLst>
              </a:rPr>
            </a:br>
            <a:r>
              <a:rPr lang="pl-PL" dirty="0" smtClean="0">
                <a:effectLst>
                  <a:outerShdw blurRad="38100" dist="38100" dir="2700000" algn="tl">
                    <a:srgbClr val="000000">
                      <a:alpha val="43137"/>
                    </a:srgbClr>
                  </a:outerShdw>
                </a:effectLst>
              </a:rPr>
              <a:t>z dnia 5 grudnia 2016 r. </a:t>
            </a:r>
            <a:r>
              <a:rPr lang="pl-PL" i="1" dirty="0" smtClean="0">
                <a:effectLst>
                  <a:outerShdw blurRad="38100" dist="38100" dir="2700000" algn="tl">
                    <a:srgbClr val="000000">
                      <a:alpha val="43137"/>
                    </a:srgbClr>
                  </a:outerShdw>
                </a:effectLst>
              </a:rPr>
              <a:t>o przeprowadzeniu referendum wojewódzkiego w sprawie budowy w województwie podlaskim regionalnego portu lotniczego</a:t>
            </a:r>
          </a:p>
          <a:p>
            <a:pPr marL="285750" indent="-285750">
              <a:buFont typeface="Arial" panose="020B0604020202020204" pitchFamily="34" charset="0"/>
              <a:buChar char="•"/>
            </a:pPr>
            <a:r>
              <a:rPr lang="pl-PL" b="1" dirty="0" smtClean="0">
                <a:effectLst>
                  <a:outerShdw blurRad="38100" dist="38100" dir="2700000" algn="tl">
                    <a:srgbClr val="000000">
                      <a:alpha val="43137"/>
                    </a:srgbClr>
                  </a:outerShdw>
                </a:effectLst>
              </a:rPr>
              <a:t>USTAWA O REFERENDUM </a:t>
            </a:r>
            <a:r>
              <a:rPr lang="pl-PL" dirty="0" smtClean="0">
                <a:effectLst>
                  <a:outerShdw blurRad="38100" dist="38100" dir="2700000" algn="tl">
                    <a:srgbClr val="000000">
                      <a:alpha val="43137"/>
                    </a:srgbClr>
                  </a:outerShdw>
                </a:effectLst>
              </a:rPr>
              <a:t>– ustawa </a:t>
            </a:r>
            <a:r>
              <a:rPr lang="pl-PL" dirty="0">
                <a:effectLst>
                  <a:outerShdw blurRad="38100" dist="38100" dir="2700000" algn="tl">
                    <a:srgbClr val="000000">
                      <a:alpha val="43137"/>
                    </a:srgbClr>
                  </a:outerShdw>
                </a:effectLst>
              </a:rPr>
              <a:t>z dnia 15  września 2000 r</a:t>
            </a:r>
            <a:r>
              <a:rPr lang="pl-PL" dirty="0" smtClean="0">
                <a:effectLst>
                  <a:outerShdw blurRad="38100" dist="38100" dir="2700000" algn="tl">
                    <a:srgbClr val="000000">
                      <a:alpha val="43137"/>
                    </a:srgbClr>
                  </a:outerShdw>
                </a:effectLst>
              </a:rPr>
              <a:t>. o </a:t>
            </a:r>
            <a:r>
              <a:rPr lang="pl-PL" dirty="0">
                <a:effectLst>
                  <a:outerShdw blurRad="38100" dist="38100" dir="2700000" algn="tl">
                    <a:srgbClr val="000000">
                      <a:alpha val="43137"/>
                    </a:srgbClr>
                  </a:outerShdw>
                </a:effectLst>
              </a:rPr>
              <a:t>referendum gminnym (Dz. U. z 2016 r.  poz. 400</a:t>
            </a:r>
            <a:r>
              <a:rPr lang="pl-PL" dirty="0" smtClean="0">
                <a:effectLst>
                  <a:outerShdw blurRad="38100" dist="38100" dir="2700000" algn="tl">
                    <a:srgbClr val="000000">
                      <a:alpha val="43137"/>
                    </a:srgbClr>
                  </a:outerShdw>
                </a:effectLst>
              </a:rPr>
              <a:t>)</a:t>
            </a:r>
          </a:p>
          <a:p>
            <a:pPr marL="285750" indent="-285750">
              <a:buFont typeface="Arial" panose="020B0604020202020204" pitchFamily="34" charset="0"/>
              <a:buChar char="•"/>
            </a:pPr>
            <a:r>
              <a:rPr lang="pl-PL" dirty="0" smtClean="0">
                <a:effectLst>
                  <a:outerShdw blurRad="38100" dist="38100" dir="2700000" algn="tl">
                    <a:srgbClr val="000000">
                      <a:alpha val="43137"/>
                    </a:srgbClr>
                  </a:outerShdw>
                </a:effectLst>
              </a:rPr>
              <a:t> </a:t>
            </a:r>
            <a:r>
              <a:rPr lang="pl-PL" b="1" dirty="0" smtClean="0">
                <a:effectLst>
                  <a:outerShdw blurRad="38100" dist="38100" dir="2700000" algn="tl">
                    <a:srgbClr val="000000">
                      <a:alpha val="43137"/>
                    </a:srgbClr>
                  </a:outerShdw>
                </a:effectLst>
              </a:rPr>
              <a:t>KODEKS WYBORCZY </a:t>
            </a:r>
            <a:r>
              <a:rPr lang="pl-PL" dirty="0" smtClean="0">
                <a:effectLst>
                  <a:outerShdw blurRad="38100" dist="38100" dir="2700000" algn="tl">
                    <a:srgbClr val="000000">
                      <a:alpha val="43137"/>
                    </a:srgbClr>
                  </a:outerShdw>
                </a:effectLst>
              </a:rPr>
              <a:t>–z </a:t>
            </a:r>
            <a:r>
              <a:rPr lang="pl-PL" dirty="0">
                <a:effectLst>
                  <a:outerShdw blurRad="38100" dist="38100" dir="2700000" algn="tl">
                    <a:srgbClr val="000000">
                      <a:alpha val="43137"/>
                    </a:srgbClr>
                  </a:outerShdw>
                </a:effectLst>
              </a:rPr>
              <a:t>dnia 5 stycznia 2011 r. – </a:t>
            </a:r>
            <a:r>
              <a:rPr lang="pl-PL" dirty="0" smtClean="0">
                <a:effectLst>
                  <a:outerShdw blurRad="38100" dist="38100" dir="2700000" algn="tl">
                    <a:srgbClr val="000000">
                      <a:alpha val="43137"/>
                    </a:srgbClr>
                  </a:outerShdw>
                </a:effectLst>
              </a:rPr>
              <a:t>Kodeks wyborczy </a:t>
            </a:r>
            <a:r>
              <a:rPr lang="pl-PL" dirty="0">
                <a:effectLst>
                  <a:outerShdw blurRad="38100" dist="38100" dir="2700000" algn="tl">
                    <a:srgbClr val="000000">
                      <a:alpha val="43137"/>
                    </a:srgbClr>
                  </a:outerShdw>
                </a:effectLst>
              </a:rPr>
              <a:t>(Dz. U. z 2011 r. Nr 21, poz. 112, Nr 26 poz. 134, Nr 94 poz. 550, Nr 102 poz. 588, Nr 134 poz. 777, Nr 147 poz. 881, Nr 149 poz. 889, Nr 171 poz. 1016 i Nr 217 poz. 1281, z 2012 r. poz. 849, 951 i 1529, z 2014 r. poz. 179, 180 i 1072, z 2015 r. 1043, 1044, 1045, 1923, 2281 oraz z 2016 r. poz. 1232 i 1250)</a:t>
            </a:r>
          </a:p>
          <a:p>
            <a:pPr marL="285750" indent="-285750">
              <a:buFont typeface="Arial" panose="020B0604020202020204" pitchFamily="34" charset="0"/>
              <a:buChar char="•"/>
            </a:pPr>
            <a:endParaRPr lang="pl-PL" dirty="0">
              <a:effectLst>
                <a:outerShdw blurRad="38100" dist="38100" dir="2700000" algn="tl">
                  <a:srgbClr val="000000">
                    <a:alpha val="43137"/>
                  </a:srgbClr>
                </a:outerShdw>
              </a:effectLst>
            </a:endParaRPr>
          </a:p>
        </p:txBody>
      </p:sp>
      <p:sp>
        <p:nvSpPr>
          <p:cNvPr id="3" name="Prostokąt 2"/>
          <p:cNvSpPr/>
          <p:nvPr/>
        </p:nvSpPr>
        <p:spPr>
          <a:xfrm>
            <a:off x="692210" y="905569"/>
            <a:ext cx="4607095" cy="830997"/>
          </a:xfrm>
          <a:prstGeom prst="rect">
            <a:avLst/>
          </a:prstGeom>
          <a:noFill/>
        </p:spPr>
        <p:txBody>
          <a:bodyPr wrap="none" lIns="91440" tIns="45720" rIns="91440" bIns="45720">
            <a:spAutoFit/>
          </a:bodyPr>
          <a:lstStyle/>
          <a:p>
            <a:pPr algn="ctr"/>
            <a:r>
              <a:rPr lang="pl-PL" sz="4800" b="0" u="sng"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Podstawa prawna</a:t>
            </a:r>
            <a:endParaRPr lang="pl-PL" sz="48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custDataLst>
      <p:tags r:id="rId1"/>
    </p:custDataLst>
    <p:extLst>
      <p:ext uri="{BB962C8B-B14F-4D97-AF65-F5344CB8AC3E}">
        <p14:creationId xmlns:p14="http://schemas.microsoft.com/office/powerpoint/2010/main" val="3203973740"/>
      </p:ext>
    </p:extLst>
  </p:cSld>
  <p:clrMapOvr>
    <a:masterClrMapping/>
  </p:clrMapOvr>
  <p:transition spd="med" advTm="20897">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2"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2" name="Prostokąt 1"/>
          <p:cNvSpPr/>
          <p:nvPr/>
        </p:nvSpPr>
        <p:spPr>
          <a:xfrm>
            <a:off x="-11432" y="1903472"/>
            <a:ext cx="8967105" cy="2954655"/>
          </a:xfrm>
          <a:prstGeom prst="rect">
            <a:avLst/>
          </a:prstGeom>
        </p:spPr>
        <p:txBody>
          <a:bodyPr wrap="square">
            <a:spAutoFit/>
          </a:bodyPr>
          <a:lstStyle/>
          <a:p>
            <a:pPr marL="342900" indent="-342900">
              <a:buFont typeface="Arial" panose="020B0604020202020204" pitchFamily="34" charset="0"/>
              <a:buChar char="•"/>
            </a:pPr>
            <a:r>
              <a:rPr lang="pl-PL" sz="2400" dirty="0">
                <a:solidFill>
                  <a:srgbClr val="002060"/>
                </a:solidFill>
                <a:effectLst>
                  <a:outerShdw blurRad="38100" dist="38100" dir="2700000" algn="tl">
                    <a:srgbClr val="000000">
                      <a:alpha val="43137"/>
                    </a:srgbClr>
                  </a:outerShdw>
                </a:effectLst>
              </a:rPr>
              <a:t>Referendum lokalne </a:t>
            </a:r>
            <a:r>
              <a:rPr lang="pl-PL" sz="2400" dirty="0" smtClean="0">
                <a:solidFill>
                  <a:srgbClr val="002060"/>
                </a:solidFill>
                <a:effectLst>
                  <a:outerShdw blurRad="38100" dist="38100" dir="2700000" algn="tl">
                    <a:srgbClr val="000000">
                      <a:alpha val="43137"/>
                    </a:srgbClr>
                  </a:outerShdw>
                </a:effectLst>
              </a:rPr>
              <a:t>odbędzie się – </a:t>
            </a:r>
            <a:r>
              <a:rPr lang="pl-PL" sz="2400" dirty="0">
                <a:solidFill>
                  <a:srgbClr val="002060"/>
                </a:solidFill>
                <a:effectLst>
                  <a:outerShdw blurRad="38100" dist="38100" dir="2700000" algn="tl">
                    <a:srgbClr val="000000">
                      <a:alpha val="43137"/>
                    </a:srgbClr>
                  </a:outerShdw>
                </a:effectLst>
              </a:rPr>
              <a:t>15 stycznia 2017 r.</a:t>
            </a:r>
          </a:p>
          <a:p>
            <a:pPr marL="342900" indent="-342900">
              <a:buFont typeface="Arial" panose="020B0604020202020204" pitchFamily="34" charset="0"/>
              <a:buChar char="•"/>
            </a:pPr>
            <a:r>
              <a:rPr lang="pl-PL" sz="2400" dirty="0">
                <a:solidFill>
                  <a:srgbClr val="002060"/>
                </a:solidFill>
                <a:effectLst>
                  <a:outerShdw blurRad="38100" dist="38100" dir="2700000" algn="tl">
                    <a:srgbClr val="000000">
                      <a:alpha val="43137"/>
                    </a:srgbClr>
                  </a:outerShdw>
                </a:effectLst>
              </a:rPr>
              <a:t>Podczas głosowania mieszkańcy odpowiedzą na pytanie: </a:t>
            </a:r>
            <a:r>
              <a:rPr lang="pl-PL" sz="2400" b="1" dirty="0">
                <a:solidFill>
                  <a:srgbClr val="002060"/>
                </a:solidFill>
                <a:effectLst>
                  <a:outerShdw blurRad="38100" dist="38100" dir="2700000" algn="tl">
                    <a:srgbClr val="000000">
                      <a:alpha val="43137"/>
                    </a:srgbClr>
                  </a:outerShdw>
                </a:effectLst>
              </a:rPr>
              <a:t>Czy jest Pan/i za wybudowaniem w województwie podlaskim regionalnego portu lotniczego?</a:t>
            </a:r>
          </a:p>
          <a:p>
            <a:pPr marL="342900" indent="-342900">
              <a:buFont typeface="Arial" panose="020B0604020202020204" pitchFamily="34" charset="0"/>
              <a:buChar char="•"/>
            </a:pPr>
            <a:r>
              <a:rPr lang="pl-PL" sz="2400" dirty="0">
                <a:solidFill>
                  <a:srgbClr val="002060"/>
                </a:solidFill>
                <a:effectLst>
                  <a:outerShdw blurRad="38100" dist="38100" dir="2700000" algn="tl">
                    <a:srgbClr val="000000">
                      <a:alpha val="43137"/>
                    </a:srgbClr>
                  </a:outerShdw>
                </a:effectLst>
              </a:rPr>
              <a:t>Referendum będzie ważne jeśli do urn pójdzie 30% uprawnionych mieszkańców (około 290000 osób</a:t>
            </a:r>
            <a:r>
              <a:rPr lang="pl-PL" sz="2400" dirty="0" smtClean="0">
                <a:solidFill>
                  <a:srgbClr val="002060"/>
                </a:solidFill>
                <a:effectLst>
                  <a:outerShdw blurRad="38100" dist="38100" dir="2700000" algn="tl">
                    <a:srgbClr val="000000">
                      <a:alpha val="43137"/>
                    </a:srgbClr>
                  </a:outerShdw>
                </a:effectLst>
              </a:rPr>
              <a:t>).</a:t>
            </a:r>
          </a:p>
          <a:p>
            <a:endParaRPr lang="pl-PL" sz="2400" dirty="0">
              <a:solidFill>
                <a:srgbClr val="002060"/>
              </a:solidFill>
              <a:effectLst>
                <a:outerShdw blurRad="38100" dist="38100" dir="2700000" algn="tl">
                  <a:srgbClr val="000000">
                    <a:alpha val="43137"/>
                  </a:srgbClr>
                </a:outerShdw>
              </a:effectLst>
            </a:endParaRPr>
          </a:p>
          <a:p>
            <a:pPr marL="285750" indent="-285750">
              <a:buFont typeface="Arial" panose="020B0604020202020204" pitchFamily="34" charset="0"/>
              <a:buChar char="•"/>
            </a:pPr>
            <a:endParaRPr lang="pl-PL" dirty="0">
              <a:effectLst>
                <a:outerShdw blurRad="38100" dist="38100" dir="2700000" algn="tl">
                  <a:srgbClr val="000000">
                    <a:alpha val="43137"/>
                  </a:srgbClr>
                </a:outerShdw>
              </a:effectLst>
            </a:endParaRPr>
          </a:p>
        </p:txBody>
      </p:sp>
      <p:sp>
        <p:nvSpPr>
          <p:cNvPr id="3" name="Prostokąt 2"/>
          <p:cNvSpPr/>
          <p:nvPr/>
        </p:nvSpPr>
        <p:spPr>
          <a:xfrm>
            <a:off x="1149007" y="905569"/>
            <a:ext cx="3693512" cy="830997"/>
          </a:xfrm>
          <a:prstGeom prst="rect">
            <a:avLst/>
          </a:prstGeom>
          <a:noFill/>
        </p:spPr>
        <p:txBody>
          <a:bodyPr wrap="none" lIns="91440" tIns="45720" rIns="91440" bIns="45720">
            <a:spAutoFit/>
          </a:bodyPr>
          <a:lstStyle/>
          <a:p>
            <a:pPr algn="ctr"/>
            <a:r>
              <a:rPr lang="pl-PL" sz="4800" b="0" u="sng"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O referendum</a:t>
            </a:r>
            <a:endParaRPr lang="pl-PL" sz="48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custDataLst>
      <p:tags r:id="rId1"/>
    </p:custDataLst>
    <p:extLst>
      <p:ext uri="{BB962C8B-B14F-4D97-AF65-F5344CB8AC3E}">
        <p14:creationId xmlns:p14="http://schemas.microsoft.com/office/powerpoint/2010/main" val="1655700219"/>
      </p:ext>
    </p:extLst>
  </p:cSld>
  <p:clrMapOvr>
    <a:masterClrMapping/>
  </p:clrMapOvr>
  <mc:AlternateContent xmlns:mc="http://schemas.openxmlformats.org/markup-compatibility/2006" xmlns:p14="http://schemas.microsoft.com/office/powerpoint/2010/main">
    <mc:Choice Requires="p14">
      <p:transition p14:dur="100" advTm="20897">
        <p:cut/>
      </p:transition>
    </mc:Choice>
    <mc:Fallback xmlns="">
      <p:transition advTm="20897">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1072835" y="2036746"/>
            <a:ext cx="6771918" cy="2246769"/>
          </a:xfrm>
          <a:prstGeom prst="rect">
            <a:avLst/>
          </a:prstGeom>
          <a:noFill/>
        </p:spPr>
        <p:txBody>
          <a:bodyPr wrap="none" lIns="91440" tIns="45720" rIns="91440" bIns="45720">
            <a:spAutoFit/>
          </a:bodyPr>
          <a:lstStyle/>
          <a:p>
            <a:pPr algn="ctr"/>
            <a:r>
              <a:rPr lang="pl-PL"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Lokale obwodowych </a:t>
            </a:r>
          </a:p>
          <a:p>
            <a:pPr algn="ctr"/>
            <a:r>
              <a:rPr lang="pl-PL"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komisji ds. referendum</a:t>
            </a:r>
          </a:p>
          <a:p>
            <a:pPr algn="ct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custDataLst>
      <p:tags r:id="rId1"/>
    </p:custDataLst>
    <p:extLst>
      <p:ext uri="{BB962C8B-B14F-4D97-AF65-F5344CB8AC3E}">
        <p14:creationId xmlns:p14="http://schemas.microsoft.com/office/powerpoint/2010/main" val="614086104"/>
      </p:ext>
    </p:extLst>
  </p:cSld>
  <p:clrMapOvr>
    <a:masterClrMapping/>
  </p:clrMapOvr>
  <mc:AlternateContent xmlns:mc="http://schemas.openxmlformats.org/markup-compatibility/2006" xmlns:p15="http://schemas.microsoft.com/office/powerpoint/2012/main">
    <mc:Choice Requires="p15">
      <p:transition advTm="20897">
        <p15:prstTrans prst="fallOver"/>
      </p:transition>
    </mc:Choice>
    <mc:Fallback xmlns="">
      <p:transition advTm="20897">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2" name="Prostokąt 1"/>
          <p:cNvSpPr/>
          <p:nvPr/>
        </p:nvSpPr>
        <p:spPr>
          <a:xfrm>
            <a:off x="346711" y="1204498"/>
            <a:ext cx="8605703" cy="3447098"/>
          </a:xfrm>
          <a:prstGeom prst="rect">
            <a:avLst/>
          </a:prstGeom>
        </p:spPr>
        <p:txBody>
          <a:bodyPr wrap="square">
            <a:spAutoFit/>
          </a:bodyPr>
          <a:lstStyle/>
          <a:p>
            <a:r>
              <a:rPr lang="pl-PL" sz="2000" dirty="0"/>
              <a:t>W lokalu znaleźć się muszą:</a:t>
            </a:r>
          </a:p>
          <a:p>
            <a:r>
              <a:rPr lang="pl-PL" sz="2000" b="1" dirty="0"/>
              <a:t>01. </a:t>
            </a:r>
            <a:r>
              <a:rPr lang="pl-PL" sz="2000" dirty="0"/>
              <a:t>godło Rzeczypospolitej Polskiej,</a:t>
            </a:r>
          </a:p>
          <a:p>
            <a:r>
              <a:rPr lang="pl-PL" sz="2000" b="1" dirty="0"/>
              <a:t>02. </a:t>
            </a:r>
            <a:r>
              <a:rPr lang="pl-PL" sz="2000" dirty="0"/>
              <a:t>urna wyborcza,</a:t>
            </a:r>
          </a:p>
          <a:p>
            <a:r>
              <a:rPr lang="pl-PL" sz="2000" b="1" dirty="0"/>
              <a:t>03. </a:t>
            </a:r>
            <a:r>
              <a:rPr lang="pl-PL" sz="2000" dirty="0" smtClean="0"/>
              <a:t>osłony zapewniające tajność </a:t>
            </a:r>
            <a:r>
              <a:rPr lang="pl-PL" sz="2000" dirty="0"/>
              <a:t>głosowania wraz z </a:t>
            </a:r>
            <a:r>
              <a:rPr lang="pl-PL" sz="2000" dirty="0" smtClean="0"/>
              <a:t>przyborami do </a:t>
            </a:r>
            <a:r>
              <a:rPr lang="pl-PL" sz="2000" dirty="0"/>
              <a:t>pisania,</a:t>
            </a:r>
          </a:p>
          <a:p>
            <a:r>
              <a:rPr lang="pl-PL" sz="2000" b="1" dirty="0"/>
              <a:t>04. </a:t>
            </a:r>
            <a:r>
              <a:rPr lang="pl-PL" sz="2000" dirty="0" smtClean="0"/>
              <a:t>urzędowe </a:t>
            </a:r>
            <a:r>
              <a:rPr lang="pl-PL" sz="2000" dirty="0"/>
              <a:t>obwieszczenia i informacje,</a:t>
            </a:r>
          </a:p>
          <a:p>
            <a:r>
              <a:rPr lang="pl-PL" sz="2000" b="1" dirty="0"/>
              <a:t>05. </a:t>
            </a:r>
            <a:r>
              <a:rPr lang="pl-PL" sz="2000" dirty="0"/>
              <a:t>telefon do użytku obwodowej </a:t>
            </a:r>
            <a:r>
              <a:rPr lang="pl-PL" sz="2000" dirty="0" smtClean="0"/>
              <a:t>komisji wyborczej </a:t>
            </a:r>
            <a:r>
              <a:rPr lang="pl-PL" sz="2000" dirty="0"/>
              <a:t>wraz z </a:t>
            </a:r>
            <a:r>
              <a:rPr lang="pl-PL" sz="2000" dirty="0" smtClean="0"/>
              <a:t>wykazem</a:t>
            </a:r>
            <a:endParaRPr lang="pl-PL" sz="2000" dirty="0"/>
          </a:p>
          <a:p>
            <a:r>
              <a:rPr lang="pl-PL" sz="2000" dirty="0"/>
              <a:t>niezbędnych numerów telefonów</a:t>
            </a:r>
            <a:r>
              <a:rPr lang="pl-PL" sz="2000" dirty="0" smtClean="0"/>
              <a:t>.</a:t>
            </a:r>
          </a:p>
          <a:p>
            <a:r>
              <a:rPr lang="pl-PL" sz="2000" b="1" dirty="0" smtClean="0"/>
              <a:t>Lokal </a:t>
            </a:r>
            <a:r>
              <a:rPr lang="pl-PL" sz="2000" b="1" dirty="0"/>
              <a:t>powinien być – w miarę możliwości – tak urządzony, aby osoba uprawniona do udziału w referendum po otrzymaniu karty do głosowania kierowała się bezpośrednio do miejsca za osłoną, a następnie w stronę urny.</a:t>
            </a:r>
            <a:endParaRPr lang="pl-PL" sz="2000" dirty="0"/>
          </a:p>
          <a:p>
            <a:endParaRPr lang="pl-PL" dirty="0">
              <a:effectLst>
                <a:outerShdw blurRad="38100" dist="38100" dir="2700000" algn="tl">
                  <a:srgbClr val="000000">
                    <a:alpha val="43137"/>
                  </a:srgbClr>
                </a:outerShdw>
              </a:effectLst>
            </a:endParaRPr>
          </a:p>
        </p:txBody>
      </p:sp>
      <p:sp>
        <p:nvSpPr>
          <p:cNvPr id="3" name="Prostokąt 2"/>
          <p:cNvSpPr/>
          <p:nvPr/>
        </p:nvSpPr>
        <p:spPr>
          <a:xfrm>
            <a:off x="148047" y="686211"/>
            <a:ext cx="8656320" cy="584775"/>
          </a:xfrm>
          <a:prstGeom prst="rect">
            <a:avLst/>
          </a:prstGeom>
          <a:noFill/>
        </p:spPr>
        <p:txBody>
          <a:bodyPr wrap="square" lIns="91440" tIns="45720" rIns="91440" bIns="45720">
            <a:spAutoFit/>
          </a:bodyPr>
          <a:lstStyle/>
          <a:p>
            <a:pPr algn="ctr"/>
            <a:r>
              <a:rPr lang="pl-PL" sz="3200" b="1" u="sng"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Lokale obwodowych komisji ds. referendum</a:t>
            </a:r>
            <a:endParaRPr lang="pl-PL" sz="3200" b="1"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Prostokąt 4"/>
          <p:cNvSpPr/>
          <p:nvPr/>
        </p:nvSpPr>
        <p:spPr>
          <a:xfrm>
            <a:off x="1547664" y="4616362"/>
            <a:ext cx="7404750" cy="369332"/>
          </a:xfrm>
          <a:prstGeom prst="rect">
            <a:avLst/>
          </a:prstGeom>
        </p:spPr>
        <p:txBody>
          <a:bodyPr wrap="square">
            <a:spAutoFit/>
          </a:bodyPr>
          <a:lstStyle/>
          <a:p>
            <a:r>
              <a:rPr lang="pl-PL" b="1" dirty="0">
                <a:solidFill>
                  <a:srgbClr val="FF0000"/>
                </a:solidFill>
                <a:latin typeface="NeoSansPro-Bold"/>
              </a:rPr>
              <a:t>O </a:t>
            </a:r>
            <a:r>
              <a:rPr lang="pl-PL" b="1" dirty="0" smtClean="0">
                <a:solidFill>
                  <a:srgbClr val="FF0000"/>
                </a:solidFill>
                <a:latin typeface="NeoSansPro-Bold"/>
              </a:rPr>
              <a:t>stwierdzonych brakach </a:t>
            </a:r>
            <a:r>
              <a:rPr lang="pl-PL" b="1" dirty="0">
                <a:solidFill>
                  <a:srgbClr val="FF0000"/>
                </a:solidFill>
                <a:latin typeface="NeoSansPro-Bold"/>
              </a:rPr>
              <a:t>zawiadamiamy </a:t>
            </a:r>
            <a:r>
              <a:rPr lang="pl-PL" b="1" dirty="0" smtClean="0">
                <a:solidFill>
                  <a:srgbClr val="FF0000"/>
                </a:solidFill>
                <a:latin typeface="NeoSansPro-Bold"/>
              </a:rPr>
              <a:t>urząd gminy</a:t>
            </a:r>
            <a:r>
              <a:rPr lang="pl-PL" b="1" dirty="0">
                <a:solidFill>
                  <a:srgbClr val="FF0000"/>
                </a:solidFill>
                <a:latin typeface="NeoSansPro-Bold"/>
              </a:rPr>
              <a:t>.</a:t>
            </a:r>
            <a:endParaRPr lang="pl-PL" dirty="0">
              <a:solidFill>
                <a:srgbClr val="FF0000"/>
              </a:solidFill>
            </a:endParaRPr>
          </a:p>
        </p:txBody>
      </p:sp>
    </p:spTree>
    <p:custDataLst>
      <p:tags r:id="rId1"/>
    </p:custDataLst>
    <p:extLst>
      <p:ext uri="{BB962C8B-B14F-4D97-AF65-F5344CB8AC3E}">
        <p14:creationId xmlns:p14="http://schemas.microsoft.com/office/powerpoint/2010/main" val="3002068675"/>
      </p:ext>
    </p:extLst>
  </p:cSld>
  <p:clrMapOvr>
    <a:masterClrMapping/>
  </p:clrMapOvr>
  <mc:AlternateContent xmlns:mc="http://schemas.openxmlformats.org/markup-compatibility/2006" xmlns:p14="http://schemas.microsoft.com/office/powerpoint/2010/main">
    <mc:Choice Requires="p14">
      <p:transition spd="med" p14:dur="700" advTm="20897">
        <p:fade/>
      </p:transition>
    </mc:Choice>
    <mc:Fallback xmlns="">
      <p:transition spd="med" advTm="20897">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2" name="Prostokąt 1"/>
          <p:cNvSpPr/>
          <p:nvPr/>
        </p:nvSpPr>
        <p:spPr>
          <a:xfrm>
            <a:off x="148047" y="1597729"/>
            <a:ext cx="8967105" cy="646331"/>
          </a:xfrm>
          <a:prstGeom prst="rect">
            <a:avLst/>
          </a:prstGeom>
        </p:spPr>
        <p:txBody>
          <a:bodyPr wrap="square">
            <a:spAutoFit/>
          </a:bodyPr>
          <a:lstStyle/>
          <a:p>
            <a:endParaRPr lang="pl-PL" b="1" i="1" dirty="0">
              <a:effectLst>
                <a:outerShdw blurRad="38100" dist="38100" dir="2700000" algn="tl">
                  <a:srgbClr val="000000">
                    <a:alpha val="43137"/>
                  </a:srgbClr>
                </a:outerShdw>
              </a:effectLst>
            </a:endParaRPr>
          </a:p>
          <a:p>
            <a:endParaRPr lang="pl-PL" dirty="0">
              <a:effectLst>
                <a:outerShdw blurRad="38100" dist="38100" dir="2700000" algn="tl">
                  <a:srgbClr val="000000">
                    <a:alpha val="43137"/>
                  </a:srgbClr>
                </a:outerShdw>
              </a:effectLst>
            </a:endParaRPr>
          </a:p>
        </p:txBody>
      </p:sp>
      <p:sp>
        <p:nvSpPr>
          <p:cNvPr id="3" name="Prostokąt 2"/>
          <p:cNvSpPr/>
          <p:nvPr/>
        </p:nvSpPr>
        <p:spPr>
          <a:xfrm>
            <a:off x="148047" y="826254"/>
            <a:ext cx="8656320" cy="584775"/>
          </a:xfrm>
          <a:prstGeom prst="rect">
            <a:avLst/>
          </a:prstGeom>
          <a:noFill/>
        </p:spPr>
        <p:txBody>
          <a:bodyPr wrap="square" lIns="91440" tIns="45720" rIns="91440" bIns="45720">
            <a:spAutoFit/>
          </a:bodyPr>
          <a:lstStyle/>
          <a:p>
            <a:pPr algn="ctr"/>
            <a:r>
              <a:rPr lang="pl-PL" sz="3200" b="0" u="sng"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Lokale obwodowych komisji ds. referendum</a:t>
            </a: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Prostokąt 4"/>
          <p:cNvSpPr/>
          <p:nvPr/>
        </p:nvSpPr>
        <p:spPr>
          <a:xfrm>
            <a:off x="473256" y="1459229"/>
            <a:ext cx="8656320" cy="1015663"/>
          </a:xfrm>
          <a:prstGeom prst="rect">
            <a:avLst/>
          </a:prstGeom>
        </p:spPr>
        <p:txBody>
          <a:bodyPr wrap="square">
            <a:spAutoFit/>
          </a:bodyPr>
          <a:lstStyle/>
          <a:p>
            <a:r>
              <a:rPr lang="pl-PL" sz="2000" b="1" i="1" dirty="0">
                <a:effectLst>
                  <a:outerShdw blurRad="38100" dist="38100" dir="2700000" algn="tl">
                    <a:srgbClr val="000000">
                      <a:alpha val="43137"/>
                    </a:srgbClr>
                  </a:outerShdw>
                </a:effectLst>
              </a:rPr>
              <a:t>Obwieszczenia i informacje powinny być dodatkowo umieszczone na wysokości umożliwiającej ich odczytanie przez wyborców niepełnosprawnych o ograniczonej sprawności ruchowej (art. 37c § 1 Kodeksu wyborczego).</a:t>
            </a:r>
          </a:p>
        </p:txBody>
      </p:sp>
      <p:sp>
        <p:nvSpPr>
          <p:cNvPr id="6" name="Prostokąt 5"/>
          <p:cNvSpPr/>
          <p:nvPr/>
        </p:nvSpPr>
        <p:spPr>
          <a:xfrm>
            <a:off x="933751" y="2521059"/>
            <a:ext cx="7735330" cy="2862322"/>
          </a:xfrm>
          <a:prstGeom prst="rect">
            <a:avLst/>
          </a:prstGeom>
        </p:spPr>
        <p:txBody>
          <a:bodyPr wrap="square">
            <a:spAutoFit/>
          </a:bodyPr>
          <a:lstStyle/>
          <a:p>
            <a:r>
              <a:rPr lang="pl-PL" sz="2000" b="1" dirty="0">
                <a:effectLst>
                  <a:outerShdw blurRad="38100" dist="38100" dir="2700000" algn="tl">
                    <a:srgbClr val="000000">
                      <a:alpha val="43137"/>
                    </a:srgbClr>
                  </a:outerShdw>
                </a:effectLst>
              </a:rPr>
              <a:t>Komisja właściwa dla lokalu dostosowanego do potrzeb wyborców</a:t>
            </a:r>
            <a:r>
              <a:rPr lang="pl-PL" sz="2000" dirty="0">
                <a:effectLst>
                  <a:outerShdw blurRad="38100" dist="38100" dir="2700000" algn="tl">
                    <a:srgbClr val="000000">
                      <a:alpha val="43137"/>
                    </a:srgbClr>
                  </a:outerShdw>
                </a:effectLst>
              </a:rPr>
              <a:t> </a:t>
            </a:r>
            <a:r>
              <a:rPr lang="pl-PL" sz="2000" b="1" dirty="0">
                <a:effectLst>
                  <a:outerShdw blurRad="38100" dist="38100" dir="2700000" algn="tl">
                    <a:srgbClr val="000000">
                      <a:alpha val="43137"/>
                    </a:srgbClr>
                  </a:outerShdw>
                </a:effectLst>
              </a:rPr>
              <a:t>niepełnosprawnych </a:t>
            </a:r>
            <a:r>
              <a:rPr lang="pl-PL" sz="2000" dirty="0">
                <a:effectLst>
                  <a:outerShdw blurRad="38100" dist="38100" dir="2700000" algn="tl">
                    <a:srgbClr val="000000">
                      <a:alpha val="43137"/>
                    </a:srgbClr>
                  </a:outerShdw>
                </a:effectLst>
              </a:rPr>
              <a:t>sprawdza, czy lokal oraz elementy jego wyposażenia, spełniają warunki, o których mowa w </a:t>
            </a:r>
            <a:r>
              <a:rPr lang="pl-PL" sz="2000" u="sng" dirty="0">
                <a:solidFill>
                  <a:srgbClr val="FF0000"/>
                </a:solidFill>
                <a:effectLst>
                  <a:outerShdw blurRad="38100" dist="38100" dir="2700000" algn="tl">
                    <a:srgbClr val="000000">
                      <a:alpha val="43137"/>
                    </a:srgbClr>
                  </a:outerShdw>
                </a:effectLst>
              </a:rPr>
              <a:t>rozporządzeniu Ministra Infrastruktury z dnia 29 lipca 2011 r. w sprawie lokali obwodowych komisji wyborczych </a:t>
            </a:r>
            <a:r>
              <a:rPr lang="pl-PL" sz="2000" u="sng" dirty="0">
                <a:effectLst>
                  <a:outerShdw blurRad="38100" dist="38100" dir="2700000" algn="tl">
                    <a:srgbClr val="000000">
                      <a:alpha val="43137"/>
                    </a:srgbClr>
                  </a:outerShdw>
                </a:effectLst>
              </a:rPr>
              <a:t>dostosowanych do potrzeb wyborców niepełnosprawnych </a:t>
            </a:r>
            <a:r>
              <a:rPr lang="pl-PL" sz="2000" dirty="0">
                <a:effectLst>
                  <a:outerShdw blurRad="38100" dist="38100" dir="2700000" algn="tl">
                    <a:srgbClr val="000000">
                      <a:alpha val="43137"/>
                    </a:srgbClr>
                  </a:outerShdw>
                </a:effectLst>
              </a:rPr>
              <a:t>(Dz. U. Nr 158, poz. 938). O stwierdzonych niezgodnościach komisja niezwłocznie powiadamia pisemnie wójta (burmistrza, prezydenta miasta),  a następnie sprawdza, w przeddzień referendum, czy zostały one usunięte</a:t>
            </a:r>
            <a:r>
              <a:rPr lang="pl-PL" dirty="0">
                <a:effectLst>
                  <a:outerShdw blurRad="38100" dist="38100" dir="2700000" algn="tl">
                    <a:srgbClr val="000000">
                      <a:alpha val="43137"/>
                    </a:srgbClr>
                  </a:outerShdw>
                </a:effectLst>
              </a:rPr>
              <a:t>.</a:t>
            </a:r>
          </a:p>
        </p:txBody>
      </p:sp>
    </p:spTree>
    <p:custDataLst>
      <p:tags r:id="rId1"/>
    </p:custDataLst>
    <p:extLst>
      <p:ext uri="{BB962C8B-B14F-4D97-AF65-F5344CB8AC3E}">
        <p14:creationId xmlns:p14="http://schemas.microsoft.com/office/powerpoint/2010/main" val="4084927247"/>
      </p:ext>
    </p:extLst>
  </p:cSld>
  <p:clrMapOvr>
    <a:masterClrMapping/>
  </p:clrMapOvr>
  <mc:AlternateContent xmlns:mc="http://schemas.openxmlformats.org/markup-compatibility/2006" xmlns:p14="http://schemas.microsoft.com/office/powerpoint/2010/main">
    <mc:Choice Requires="p14">
      <p:transition spd="med" p14:dur="700" advTm="20897">
        <p:fade/>
      </p:transition>
    </mc:Choice>
    <mc:Fallback xmlns="">
      <p:transition spd="med" advTm="20897">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2" name="Prostokąt 1"/>
          <p:cNvSpPr/>
          <p:nvPr/>
        </p:nvSpPr>
        <p:spPr>
          <a:xfrm>
            <a:off x="148047" y="1597729"/>
            <a:ext cx="8967105" cy="646331"/>
          </a:xfrm>
          <a:prstGeom prst="rect">
            <a:avLst/>
          </a:prstGeom>
        </p:spPr>
        <p:txBody>
          <a:bodyPr wrap="square">
            <a:spAutoFit/>
          </a:bodyPr>
          <a:lstStyle/>
          <a:p>
            <a:endParaRPr lang="pl-PL" b="1" i="1" dirty="0">
              <a:effectLst>
                <a:outerShdw blurRad="38100" dist="38100" dir="2700000" algn="tl">
                  <a:srgbClr val="000000">
                    <a:alpha val="43137"/>
                  </a:srgbClr>
                </a:outerShdw>
              </a:effectLst>
            </a:endParaRPr>
          </a:p>
          <a:p>
            <a:endParaRPr lang="pl-PL" dirty="0">
              <a:effectLst>
                <a:outerShdw blurRad="38100" dist="38100" dir="2700000" algn="tl">
                  <a:srgbClr val="000000">
                    <a:alpha val="43137"/>
                  </a:srgbClr>
                </a:outerShdw>
              </a:effectLst>
            </a:endParaRPr>
          </a:p>
        </p:txBody>
      </p:sp>
      <p:sp>
        <p:nvSpPr>
          <p:cNvPr id="3" name="Prostokąt 2"/>
          <p:cNvSpPr/>
          <p:nvPr/>
        </p:nvSpPr>
        <p:spPr>
          <a:xfrm>
            <a:off x="148047" y="826254"/>
            <a:ext cx="8656320" cy="584775"/>
          </a:xfrm>
          <a:prstGeom prst="rect">
            <a:avLst/>
          </a:prstGeom>
          <a:noFill/>
        </p:spPr>
        <p:txBody>
          <a:bodyPr wrap="square" lIns="91440" tIns="45720" rIns="91440" bIns="45720">
            <a:spAutoFit/>
          </a:bodyPr>
          <a:lstStyle/>
          <a:p>
            <a:pPr algn="ctr"/>
            <a:r>
              <a:rPr lang="pl-PL" sz="3200" b="0" u="sng"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Lokale obwodowych komisji ds. referendum</a:t>
            </a: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Prostokąt 4"/>
          <p:cNvSpPr/>
          <p:nvPr/>
        </p:nvSpPr>
        <p:spPr>
          <a:xfrm>
            <a:off x="473256" y="1459229"/>
            <a:ext cx="8656320" cy="923330"/>
          </a:xfrm>
          <a:prstGeom prst="rect">
            <a:avLst/>
          </a:prstGeom>
        </p:spPr>
        <p:txBody>
          <a:bodyPr wrap="square">
            <a:spAutoFit/>
          </a:bodyPr>
          <a:lstStyle/>
          <a:p>
            <a:r>
              <a:rPr lang="pl-PL" b="1" i="1" dirty="0">
                <a:effectLst>
                  <a:outerShdw blurRad="38100" dist="38100" dir="2700000" algn="tl">
                    <a:srgbClr val="000000">
                      <a:alpha val="43137"/>
                    </a:srgbClr>
                  </a:outerShdw>
                </a:effectLst>
              </a:rPr>
              <a:t>Obwieszczenia i informacje powinny być dodatkowo umieszczone na wysokości umożliwiającej ich odczytanie przez wyborców niepełnosprawnych o ograniczonej sprawności ruchowej (art. 37c § 1 Kodeksu wyborczego).</a:t>
            </a:r>
          </a:p>
        </p:txBody>
      </p:sp>
      <p:sp>
        <p:nvSpPr>
          <p:cNvPr id="6" name="Prostokąt 5"/>
          <p:cNvSpPr/>
          <p:nvPr/>
        </p:nvSpPr>
        <p:spPr>
          <a:xfrm>
            <a:off x="763934" y="2563837"/>
            <a:ext cx="7735330" cy="2308324"/>
          </a:xfrm>
          <a:prstGeom prst="rect">
            <a:avLst/>
          </a:prstGeom>
        </p:spPr>
        <p:txBody>
          <a:bodyPr wrap="square">
            <a:spAutoFit/>
          </a:bodyPr>
          <a:lstStyle/>
          <a:p>
            <a:r>
              <a:rPr lang="pl-PL" b="1" dirty="0">
                <a:effectLst>
                  <a:outerShdw blurRad="38100" dist="38100" dir="2700000" algn="tl">
                    <a:srgbClr val="000000">
                      <a:alpha val="43137"/>
                    </a:srgbClr>
                  </a:outerShdw>
                </a:effectLst>
              </a:rPr>
              <a:t>Komisja właściwa dla lokalu dostosowanego do potrzeb wyborców</a:t>
            </a:r>
            <a:r>
              <a:rPr lang="pl-PL" dirty="0">
                <a:effectLst>
                  <a:outerShdw blurRad="38100" dist="38100" dir="2700000" algn="tl">
                    <a:srgbClr val="000000">
                      <a:alpha val="43137"/>
                    </a:srgbClr>
                  </a:outerShdw>
                </a:effectLst>
              </a:rPr>
              <a:t> </a:t>
            </a:r>
            <a:r>
              <a:rPr lang="pl-PL" b="1" dirty="0">
                <a:effectLst>
                  <a:outerShdw blurRad="38100" dist="38100" dir="2700000" algn="tl">
                    <a:srgbClr val="000000">
                      <a:alpha val="43137"/>
                    </a:srgbClr>
                  </a:outerShdw>
                </a:effectLst>
              </a:rPr>
              <a:t>niepełnosprawnych </a:t>
            </a:r>
            <a:r>
              <a:rPr lang="pl-PL" dirty="0">
                <a:effectLst>
                  <a:outerShdw blurRad="38100" dist="38100" dir="2700000" algn="tl">
                    <a:srgbClr val="000000">
                      <a:alpha val="43137"/>
                    </a:srgbClr>
                  </a:outerShdw>
                </a:effectLst>
              </a:rPr>
              <a:t>sprawdza, czy lokal oraz elementy jego wyposażenia, spełniają warunki, o których mowa w </a:t>
            </a:r>
            <a:r>
              <a:rPr lang="pl-PL" u="sng" dirty="0">
                <a:solidFill>
                  <a:srgbClr val="FF0000"/>
                </a:solidFill>
                <a:effectLst>
                  <a:outerShdw blurRad="38100" dist="38100" dir="2700000" algn="tl">
                    <a:srgbClr val="000000">
                      <a:alpha val="43137"/>
                    </a:srgbClr>
                  </a:outerShdw>
                </a:effectLst>
              </a:rPr>
              <a:t>rozporządzeniu Ministra Infrastruktury z dnia 29 lipca 2011 r. w sprawie lokali obwodowych komisji wyborczych </a:t>
            </a:r>
            <a:r>
              <a:rPr lang="pl-PL" u="sng" dirty="0">
                <a:effectLst>
                  <a:outerShdw blurRad="38100" dist="38100" dir="2700000" algn="tl">
                    <a:srgbClr val="000000">
                      <a:alpha val="43137"/>
                    </a:srgbClr>
                  </a:outerShdw>
                </a:effectLst>
              </a:rPr>
              <a:t>dostosowanych do potrzeb wyborców niepełnosprawnych </a:t>
            </a:r>
            <a:r>
              <a:rPr lang="pl-PL" dirty="0">
                <a:effectLst>
                  <a:outerShdw blurRad="38100" dist="38100" dir="2700000" algn="tl">
                    <a:srgbClr val="000000">
                      <a:alpha val="43137"/>
                    </a:srgbClr>
                  </a:outerShdw>
                </a:effectLst>
              </a:rPr>
              <a:t>(Dz. U. Nr 158, poz. 938). O stwierdzonych niezgodnościach komisja niezwłocznie powiadamia pisemnie wójta (burmistrza, prezydenta miasta),  a następnie sprawdza, w przeddzień referendum, czy zostały one usunięte.</a:t>
            </a:r>
          </a:p>
        </p:txBody>
      </p:sp>
      <p:pic>
        <p:nvPicPr>
          <p:cNvPr id="7" name="Obraz 6"/>
          <p:cNvPicPr>
            <a:picLocks noChangeAspect="1"/>
          </p:cNvPicPr>
          <p:nvPr/>
        </p:nvPicPr>
        <p:blipFill>
          <a:blip r:embed="rId4"/>
          <a:stretch>
            <a:fillRect/>
          </a:stretch>
        </p:blipFill>
        <p:spPr>
          <a:xfrm>
            <a:off x="0" y="0"/>
            <a:ext cx="10561739" cy="6858000"/>
          </a:xfrm>
          <a:prstGeom prst="rect">
            <a:avLst/>
          </a:prstGeom>
        </p:spPr>
      </p:pic>
    </p:spTree>
    <p:custDataLst>
      <p:tags r:id="rId1"/>
    </p:custDataLst>
    <p:extLst>
      <p:ext uri="{BB962C8B-B14F-4D97-AF65-F5344CB8AC3E}">
        <p14:creationId xmlns:p14="http://schemas.microsoft.com/office/powerpoint/2010/main" val="1959161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897">
        <p15:prstTrans prst="peelOff"/>
      </p:transition>
    </mc:Choice>
    <mc:Fallback xmlns="">
      <p:transition spd="slow" advTm="20897">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2" name="Prostokąt 1"/>
          <p:cNvSpPr/>
          <p:nvPr/>
        </p:nvSpPr>
        <p:spPr>
          <a:xfrm>
            <a:off x="148047" y="1597729"/>
            <a:ext cx="8967105" cy="646331"/>
          </a:xfrm>
          <a:prstGeom prst="rect">
            <a:avLst/>
          </a:prstGeom>
        </p:spPr>
        <p:txBody>
          <a:bodyPr wrap="square">
            <a:spAutoFit/>
          </a:bodyPr>
          <a:lstStyle/>
          <a:p>
            <a:endParaRPr lang="pl-PL" b="1" i="1" dirty="0">
              <a:effectLst>
                <a:outerShdw blurRad="38100" dist="38100" dir="2700000" algn="tl">
                  <a:srgbClr val="000000">
                    <a:alpha val="43137"/>
                  </a:srgbClr>
                </a:outerShdw>
              </a:effectLst>
            </a:endParaRPr>
          </a:p>
          <a:p>
            <a:endParaRPr lang="pl-PL" dirty="0">
              <a:effectLst>
                <a:outerShdw blurRad="38100" dist="38100" dir="2700000" algn="tl">
                  <a:srgbClr val="000000">
                    <a:alpha val="43137"/>
                  </a:srgbClr>
                </a:outerShdw>
              </a:effectLst>
            </a:endParaRPr>
          </a:p>
        </p:txBody>
      </p:sp>
      <p:sp>
        <p:nvSpPr>
          <p:cNvPr id="3" name="Prostokąt 2"/>
          <p:cNvSpPr/>
          <p:nvPr/>
        </p:nvSpPr>
        <p:spPr>
          <a:xfrm>
            <a:off x="148047" y="826254"/>
            <a:ext cx="8656320" cy="584775"/>
          </a:xfrm>
          <a:prstGeom prst="rect">
            <a:avLst/>
          </a:prstGeom>
          <a:noFill/>
        </p:spPr>
        <p:txBody>
          <a:bodyPr wrap="square" lIns="91440" tIns="45720" rIns="91440" bIns="45720">
            <a:spAutoFit/>
          </a:bodyPr>
          <a:lstStyle/>
          <a:p>
            <a:pPr algn="ctr"/>
            <a:r>
              <a:rPr lang="pl-PL" sz="3200" b="0" u="sng"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Lokale obwodowych komisji ds. referendum</a:t>
            </a: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Prostokąt 4"/>
          <p:cNvSpPr/>
          <p:nvPr/>
        </p:nvSpPr>
        <p:spPr>
          <a:xfrm>
            <a:off x="728629" y="1597729"/>
            <a:ext cx="8656320" cy="461665"/>
          </a:xfrm>
          <a:prstGeom prst="rect">
            <a:avLst/>
          </a:prstGeom>
        </p:spPr>
        <p:txBody>
          <a:bodyPr wrap="square">
            <a:spAutoFit/>
          </a:bodyPr>
          <a:lstStyle/>
          <a:p>
            <a:r>
              <a:rPr lang="pl-PL" sz="2400" b="1" i="1" dirty="0" smtClean="0">
                <a:solidFill>
                  <a:srgbClr val="FF0000"/>
                </a:solidFill>
                <a:effectLst>
                  <a:outerShdw blurRad="38100" dist="38100" dir="2700000" algn="tl">
                    <a:srgbClr val="000000">
                      <a:alpha val="43137"/>
                    </a:srgbClr>
                  </a:outerShdw>
                </a:effectLst>
              </a:rPr>
              <a:t>ZAKAZ PROWADZENIA AGITACJI</a:t>
            </a:r>
            <a:endParaRPr lang="pl-PL" sz="2400" b="1" i="1" dirty="0">
              <a:solidFill>
                <a:srgbClr val="FF0000"/>
              </a:solidFill>
              <a:effectLst>
                <a:outerShdw blurRad="38100" dist="38100" dir="2700000" algn="tl">
                  <a:srgbClr val="000000">
                    <a:alpha val="43137"/>
                  </a:srgbClr>
                </a:outerShdw>
              </a:effectLst>
            </a:endParaRPr>
          </a:p>
        </p:txBody>
      </p:sp>
      <p:sp>
        <p:nvSpPr>
          <p:cNvPr id="6" name="Prostokąt 5"/>
          <p:cNvSpPr/>
          <p:nvPr/>
        </p:nvSpPr>
        <p:spPr>
          <a:xfrm>
            <a:off x="608542" y="2119933"/>
            <a:ext cx="7735330" cy="2585323"/>
          </a:xfrm>
          <a:prstGeom prst="rect">
            <a:avLst/>
          </a:prstGeom>
        </p:spPr>
        <p:txBody>
          <a:bodyPr wrap="square">
            <a:spAutoFit/>
          </a:bodyPr>
          <a:lstStyle/>
          <a:p>
            <a:r>
              <a:rPr lang="pl-PL" b="1" dirty="0">
                <a:effectLst>
                  <a:outerShdw blurRad="38100" dist="38100" dir="2700000" algn="tl">
                    <a:srgbClr val="000000">
                      <a:alpha val="43137"/>
                    </a:srgbClr>
                  </a:outerShdw>
                </a:effectLst>
              </a:rPr>
              <a:t>1. </a:t>
            </a:r>
            <a:r>
              <a:rPr lang="pl-PL" dirty="0">
                <a:effectLst>
                  <a:outerShdw blurRad="38100" dist="38100" dir="2700000" algn="tl">
                    <a:srgbClr val="000000">
                      <a:alpha val="43137"/>
                    </a:srgbClr>
                  </a:outerShdw>
                </a:effectLst>
              </a:rPr>
              <a:t>sprawdzamy, czy w lokalu i budynku </a:t>
            </a:r>
            <a:r>
              <a:rPr lang="pl-PL" dirty="0" smtClean="0">
                <a:effectLst>
                  <a:outerShdw blurRad="38100" dist="38100" dir="2700000" algn="tl">
                    <a:srgbClr val="000000">
                      <a:alpha val="43137"/>
                    </a:srgbClr>
                  </a:outerShdw>
                </a:effectLst>
              </a:rPr>
              <a:t>nie jest </a:t>
            </a:r>
            <a:r>
              <a:rPr lang="pl-PL" dirty="0">
                <a:effectLst>
                  <a:outerShdw blurRad="38100" dist="38100" dir="2700000" algn="tl">
                    <a:srgbClr val="000000">
                      <a:alpha val="43137"/>
                    </a:srgbClr>
                  </a:outerShdw>
                </a:effectLst>
              </a:rPr>
              <a:t>łamany zakaz prowadzenia agitacji</a:t>
            </a:r>
          </a:p>
          <a:p>
            <a:r>
              <a:rPr lang="pl-PL" b="1" dirty="0" smtClean="0">
                <a:effectLst>
                  <a:outerShdw blurRad="38100" dist="38100" dir="2700000" algn="tl">
                    <a:srgbClr val="000000">
                      <a:alpha val="43137"/>
                    </a:srgbClr>
                  </a:outerShdw>
                </a:effectLst>
              </a:rPr>
              <a:t>2</a:t>
            </a:r>
            <a:r>
              <a:rPr lang="pl-PL" b="1" dirty="0">
                <a:effectLst>
                  <a:outerShdw blurRad="38100" dist="38100" dir="2700000" algn="tl">
                    <a:srgbClr val="000000">
                      <a:alpha val="43137"/>
                    </a:srgbClr>
                  </a:outerShdw>
                </a:effectLst>
              </a:rPr>
              <a:t>. </a:t>
            </a:r>
            <a:r>
              <a:rPr lang="pl-PL" dirty="0">
                <a:effectLst>
                  <a:outerShdw blurRad="38100" dist="38100" dir="2700000" algn="tl">
                    <a:srgbClr val="000000">
                      <a:alpha val="43137"/>
                    </a:srgbClr>
                  </a:outerShdw>
                </a:effectLst>
              </a:rPr>
              <a:t>usuwamy wszelkie materiały </a:t>
            </a:r>
            <a:r>
              <a:rPr lang="pl-PL" dirty="0" smtClean="0">
                <a:effectLst>
                  <a:outerShdw blurRad="38100" dist="38100" dir="2700000" algn="tl">
                    <a:srgbClr val="000000">
                      <a:alpha val="43137"/>
                    </a:srgbClr>
                  </a:outerShdw>
                </a:effectLst>
              </a:rPr>
              <a:t>agitacyjne, które </a:t>
            </a:r>
            <a:r>
              <a:rPr lang="pl-PL" dirty="0">
                <a:effectLst>
                  <a:outerShdw blurRad="38100" dist="38100" dir="2700000" algn="tl">
                    <a:srgbClr val="000000">
                      <a:alpha val="43137"/>
                    </a:srgbClr>
                  </a:outerShdw>
                </a:effectLst>
              </a:rPr>
              <a:t>znajdziemy w lokalu wyborczym,</a:t>
            </a:r>
          </a:p>
          <a:p>
            <a:r>
              <a:rPr lang="pl-PL" dirty="0">
                <a:effectLst>
                  <a:outerShdw blurRad="38100" dist="38100" dir="2700000" algn="tl">
                    <a:srgbClr val="000000">
                      <a:alpha val="43137"/>
                    </a:srgbClr>
                  </a:outerShdw>
                </a:effectLst>
              </a:rPr>
              <a:t>w budynku lub jego </a:t>
            </a:r>
            <a:r>
              <a:rPr lang="pl-PL" dirty="0" smtClean="0">
                <a:effectLst>
                  <a:outerShdw blurRad="38100" dist="38100" dir="2700000" algn="tl">
                    <a:srgbClr val="000000">
                      <a:alpha val="43137"/>
                    </a:srgbClr>
                  </a:outerShdw>
                </a:effectLst>
              </a:rPr>
              <a:t>najbliższym otoczeniu</a:t>
            </a:r>
            <a:r>
              <a:rPr lang="pl-PL" dirty="0">
                <a:effectLst>
                  <a:outerShdw blurRad="38100" dist="38100" dir="2700000" algn="tl">
                    <a:srgbClr val="000000">
                      <a:alpha val="43137"/>
                    </a:srgbClr>
                  </a:outerShdw>
                </a:effectLst>
              </a:rPr>
              <a:t>,</a:t>
            </a:r>
          </a:p>
          <a:p>
            <a:r>
              <a:rPr lang="pl-PL" dirty="0">
                <a:effectLst>
                  <a:outerShdw blurRad="38100" dist="38100" dir="2700000" algn="tl">
                    <a:srgbClr val="000000">
                      <a:alpha val="43137"/>
                    </a:srgbClr>
                  </a:outerShdw>
                </a:effectLst>
              </a:rPr>
              <a:t>⚠</a:t>
            </a:r>
            <a:r>
              <a:rPr lang="pl-PL" b="1" dirty="0">
                <a:effectLst>
                  <a:outerShdw blurRad="38100" dist="38100" dir="2700000" algn="tl">
                    <a:srgbClr val="000000">
                      <a:alpha val="43137"/>
                    </a:srgbClr>
                  </a:outerShdw>
                </a:effectLst>
              </a:rPr>
              <a:t>Materiałem agitacyjnym są </a:t>
            </a:r>
            <a:r>
              <a:rPr lang="pl-PL" b="1" dirty="0" smtClean="0">
                <a:effectLst>
                  <a:outerShdw blurRad="38100" dist="38100" dir="2700000" algn="tl">
                    <a:srgbClr val="000000">
                      <a:alpha val="43137"/>
                    </a:srgbClr>
                  </a:outerShdw>
                </a:effectLst>
              </a:rPr>
              <a:t>np. ulotki</a:t>
            </a:r>
            <a:r>
              <a:rPr lang="pl-PL" b="1" dirty="0">
                <a:effectLst>
                  <a:outerShdw blurRad="38100" dist="38100" dir="2700000" algn="tl">
                    <a:srgbClr val="000000">
                      <a:alpha val="43137"/>
                    </a:srgbClr>
                  </a:outerShdw>
                </a:effectLst>
              </a:rPr>
              <a:t>, plakaty, hasła, wlepki itp.</a:t>
            </a:r>
          </a:p>
          <a:p>
            <a:r>
              <a:rPr lang="pl-PL" b="1" dirty="0" smtClean="0">
                <a:effectLst>
                  <a:outerShdw blurRad="38100" dist="38100" dir="2700000" algn="tl">
                    <a:srgbClr val="000000">
                      <a:alpha val="43137"/>
                    </a:srgbClr>
                  </a:outerShdw>
                </a:effectLst>
              </a:rPr>
              <a:t>3</a:t>
            </a:r>
            <a:r>
              <a:rPr lang="pl-PL" b="1" dirty="0">
                <a:effectLst>
                  <a:outerShdw blurRad="38100" dist="38100" dir="2700000" algn="tl">
                    <a:srgbClr val="000000">
                      <a:alpha val="43137"/>
                    </a:srgbClr>
                  </a:outerShdw>
                </a:effectLst>
              </a:rPr>
              <a:t>. </a:t>
            </a:r>
            <a:r>
              <a:rPr lang="pl-PL" dirty="0">
                <a:effectLst>
                  <a:outerShdw blurRad="38100" dist="38100" dir="2700000" algn="tl">
                    <a:srgbClr val="000000">
                      <a:alpha val="43137"/>
                    </a:srgbClr>
                  </a:outerShdw>
                </a:effectLst>
              </a:rPr>
              <a:t>zwracamy się o pomoc do urzędu </a:t>
            </a:r>
            <a:r>
              <a:rPr lang="pl-PL" dirty="0" smtClean="0">
                <a:effectLst>
                  <a:outerShdw blurRad="38100" dist="38100" dir="2700000" algn="tl">
                    <a:srgbClr val="000000">
                      <a:alpha val="43137"/>
                    </a:srgbClr>
                  </a:outerShdw>
                </a:effectLst>
              </a:rPr>
              <a:t>gminy, jeśli </a:t>
            </a:r>
            <a:r>
              <a:rPr lang="pl-PL" dirty="0">
                <a:effectLst>
                  <a:outerShdw blurRad="38100" dist="38100" dir="2700000" algn="tl">
                    <a:srgbClr val="000000">
                      <a:alpha val="43137"/>
                    </a:srgbClr>
                  </a:outerShdw>
                </a:effectLst>
              </a:rPr>
              <a:t>sami nie jesteśmy w stanie</a:t>
            </a:r>
          </a:p>
          <a:p>
            <a:r>
              <a:rPr lang="pl-PL" dirty="0">
                <a:effectLst>
                  <a:outerShdw blurRad="38100" dist="38100" dir="2700000" algn="tl">
                    <a:srgbClr val="000000">
                      <a:alpha val="43137"/>
                    </a:srgbClr>
                  </a:outerShdw>
                </a:effectLst>
              </a:rPr>
              <a:t>usunąć materiałów </a:t>
            </a:r>
            <a:r>
              <a:rPr lang="pl-PL" dirty="0" smtClean="0">
                <a:effectLst>
                  <a:outerShdw blurRad="38100" dist="38100" dir="2700000" algn="tl">
                    <a:srgbClr val="000000">
                      <a:alpha val="43137"/>
                    </a:srgbClr>
                  </a:outerShdw>
                </a:effectLst>
              </a:rPr>
              <a:t>agitacyjnych,</a:t>
            </a:r>
          </a:p>
          <a:p>
            <a:r>
              <a:rPr lang="pl-PL" b="1" dirty="0" smtClean="0">
                <a:effectLst>
                  <a:outerShdw blurRad="38100" dist="38100" dir="2700000" algn="tl">
                    <a:srgbClr val="000000">
                      <a:alpha val="43137"/>
                    </a:srgbClr>
                  </a:outerShdw>
                </a:effectLst>
              </a:rPr>
              <a:t>4</a:t>
            </a:r>
            <a:r>
              <a:rPr lang="pl-PL" b="1" dirty="0">
                <a:effectLst>
                  <a:outerShdw blurRad="38100" dist="38100" dir="2700000" algn="tl">
                    <a:srgbClr val="000000">
                      <a:alpha val="43137"/>
                    </a:srgbClr>
                  </a:outerShdw>
                </a:effectLst>
              </a:rPr>
              <a:t>. </a:t>
            </a:r>
            <a:r>
              <a:rPr lang="pl-PL" dirty="0">
                <a:effectLst>
                  <a:outerShdw blurRad="38100" dist="38100" dir="2700000" algn="tl">
                    <a:srgbClr val="000000">
                      <a:alpha val="43137"/>
                    </a:srgbClr>
                  </a:outerShdw>
                </a:effectLst>
              </a:rPr>
              <a:t>zwracamy uwagę wyborcy, który </a:t>
            </a:r>
            <a:r>
              <a:rPr lang="pl-PL" dirty="0" smtClean="0">
                <a:effectLst>
                  <a:outerShdw blurRad="38100" dist="38100" dir="2700000" algn="tl">
                    <a:srgbClr val="000000">
                      <a:alpha val="43137"/>
                    </a:srgbClr>
                  </a:outerShdw>
                </a:effectLst>
              </a:rPr>
              <a:t>manifestuje swoje </a:t>
            </a:r>
            <a:r>
              <a:rPr lang="pl-PL" dirty="0">
                <a:effectLst>
                  <a:outerShdw blurRad="38100" dist="38100" dir="2700000" algn="tl">
                    <a:srgbClr val="000000">
                      <a:alpha val="43137"/>
                    </a:srgbClr>
                  </a:outerShdw>
                </a:effectLst>
              </a:rPr>
              <a:t>preferencje wyborcze, że</a:t>
            </a:r>
          </a:p>
          <a:p>
            <a:r>
              <a:rPr lang="pl-PL" dirty="0">
                <a:effectLst>
                  <a:outerShdw blurRad="38100" dist="38100" dir="2700000" algn="tl">
                    <a:srgbClr val="000000">
                      <a:alpha val="43137"/>
                    </a:srgbClr>
                  </a:outerShdw>
                </a:effectLst>
              </a:rPr>
              <a:t>narusza zakaz,</a:t>
            </a:r>
          </a:p>
          <a:p>
            <a:r>
              <a:rPr lang="pl-PL" b="1" dirty="0" smtClean="0">
                <a:effectLst>
                  <a:outerShdw blurRad="38100" dist="38100" dir="2700000" algn="tl">
                    <a:srgbClr val="000000">
                      <a:alpha val="43137"/>
                    </a:srgbClr>
                  </a:outerShdw>
                </a:effectLst>
              </a:rPr>
              <a:t>5</a:t>
            </a:r>
            <a:r>
              <a:rPr lang="pl-PL" b="1" dirty="0">
                <a:effectLst>
                  <a:outerShdw blurRad="38100" dist="38100" dir="2700000" algn="tl">
                    <a:srgbClr val="000000">
                      <a:alpha val="43137"/>
                    </a:srgbClr>
                  </a:outerShdw>
                </a:effectLst>
              </a:rPr>
              <a:t>. </a:t>
            </a:r>
            <a:r>
              <a:rPr lang="pl-PL" dirty="0">
                <a:effectLst>
                  <a:outerShdw blurRad="38100" dist="38100" dir="2700000" algn="tl">
                    <a:srgbClr val="000000">
                      <a:alpha val="43137"/>
                    </a:srgbClr>
                  </a:outerShdw>
                </a:effectLst>
              </a:rPr>
              <a:t>pilnujemy, by </a:t>
            </a:r>
            <a:r>
              <a:rPr lang="pl-PL" dirty="0" smtClean="0">
                <a:effectLst>
                  <a:outerShdw blurRad="38100" dist="38100" dir="2700000" algn="tl">
                    <a:srgbClr val="000000">
                      <a:alpha val="43137"/>
                    </a:srgbClr>
                  </a:outerShdw>
                </a:effectLst>
              </a:rPr>
              <a:t>członkowie komisji nie </a:t>
            </a:r>
            <a:r>
              <a:rPr lang="pl-PL" dirty="0">
                <a:effectLst>
                  <a:outerShdw blurRad="38100" dist="38100" dir="2700000" algn="tl">
                    <a:srgbClr val="000000">
                      <a:alpha val="43137"/>
                    </a:srgbClr>
                  </a:outerShdw>
                </a:effectLst>
              </a:rPr>
              <a:t>prowadzili agitacji wyborczej.</a:t>
            </a:r>
          </a:p>
        </p:txBody>
      </p:sp>
    </p:spTree>
    <p:custDataLst>
      <p:tags r:id="rId1"/>
    </p:custDataLst>
    <p:extLst>
      <p:ext uri="{BB962C8B-B14F-4D97-AF65-F5344CB8AC3E}">
        <p14:creationId xmlns:p14="http://schemas.microsoft.com/office/powerpoint/2010/main" val="2509999783"/>
      </p:ext>
    </p:extLst>
  </p:cSld>
  <p:clrMapOvr>
    <a:masterClrMapping/>
  </p:clrMapOvr>
  <mc:AlternateContent xmlns:mc="http://schemas.openxmlformats.org/markup-compatibility/2006" xmlns:p14="http://schemas.microsoft.com/office/powerpoint/2010/main">
    <mc:Choice Requires="p14">
      <p:transition spd="med" p14:dur="700" advTm="20897">
        <p:fade/>
      </p:transition>
    </mc:Choice>
    <mc:Fallback xmlns="">
      <p:transition spd="med" advTm="20897">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865086" y="2036746"/>
            <a:ext cx="7187417" cy="1754326"/>
          </a:xfrm>
          <a:prstGeom prst="rect">
            <a:avLst/>
          </a:prstGeom>
          <a:noFill/>
        </p:spPr>
        <p:txBody>
          <a:bodyPr wrap="none" lIns="91440" tIns="45720" rIns="91440" bIns="45720">
            <a:spAutoFit/>
          </a:bodyPr>
          <a:lstStyle/>
          <a:p>
            <a:pPr algn="ctr"/>
            <a:r>
              <a:rPr lang="pl-PL"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Zadania komisji przed </a:t>
            </a:r>
          </a:p>
          <a:p>
            <a:pPr algn="ctr"/>
            <a:r>
              <a:rPr lang="pl-PL"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a:t>
            </a:r>
            <a:r>
              <a:rPr lang="pl-PL"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rzed dniem głosowania</a:t>
            </a: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custDataLst>
      <p:tags r:id="rId1"/>
    </p:custDataLst>
    <p:extLst>
      <p:ext uri="{BB962C8B-B14F-4D97-AF65-F5344CB8AC3E}">
        <p14:creationId xmlns:p14="http://schemas.microsoft.com/office/powerpoint/2010/main" val="3624967686"/>
      </p:ext>
    </p:extLst>
  </p:cSld>
  <p:clrMapOvr>
    <a:masterClrMapping/>
  </p:clrMapOvr>
  <mc:AlternateContent xmlns:mc="http://schemas.openxmlformats.org/markup-compatibility/2006" xmlns:p14="http://schemas.microsoft.com/office/powerpoint/2010/main">
    <mc:Choice Requires="p14">
      <p:transition spd="slow" p14:dur="1500" advTm="20897">
        <p:split orient="vert"/>
      </p:transition>
    </mc:Choice>
    <mc:Fallback xmlns="">
      <p:transition spd="slow" advTm="20897">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2" name="Prostokąt 1"/>
          <p:cNvSpPr/>
          <p:nvPr/>
        </p:nvSpPr>
        <p:spPr>
          <a:xfrm>
            <a:off x="-11432" y="1903472"/>
            <a:ext cx="8967105" cy="3139321"/>
          </a:xfrm>
          <a:prstGeom prst="rect">
            <a:avLst/>
          </a:prstGeom>
        </p:spPr>
        <p:txBody>
          <a:bodyPr wrap="square">
            <a:spAutoFit/>
          </a:bodyPr>
          <a:lstStyle/>
          <a:p>
            <a:r>
              <a:rPr lang="pl-PL" sz="2000" dirty="0">
                <a:solidFill>
                  <a:srgbClr val="002060"/>
                </a:solidFill>
                <a:effectLst>
                  <a:outerShdw blurRad="38100" dist="38100" dir="2700000" algn="tl">
                    <a:srgbClr val="000000">
                      <a:alpha val="43137"/>
                    </a:srgbClr>
                  </a:outerShdw>
                </a:effectLst>
              </a:rPr>
              <a:t>1. Członków obwodowych komisji do spraw referendum powołuje Wojewódzka Komisja </a:t>
            </a:r>
            <a:r>
              <a:rPr lang="pl-PL" sz="2000" dirty="0" smtClean="0">
                <a:solidFill>
                  <a:srgbClr val="002060"/>
                </a:solidFill>
                <a:effectLst>
                  <a:outerShdw blurRad="38100" dist="38100" dir="2700000" algn="tl">
                    <a:srgbClr val="000000">
                      <a:alpha val="43137"/>
                    </a:srgbClr>
                  </a:outerShdw>
                </a:effectLst>
              </a:rPr>
              <a:t>do Spraw </a:t>
            </a:r>
            <a:r>
              <a:rPr lang="pl-PL" sz="2000" dirty="0">
                <a:solidFill>
                  <a:srgbClr val="002060"/>
                </a:solidFill>
                <a:effectLst>
                  <a:outerShdw blurRad="38100" dist="38100" dir="2700000" algn="tl">
                    <a:srgbClr val="000000">
                      <a:alpha val="43137"/>
                    </a:srgbClr>
                  </a:outerShdw>
                </a:effectLst>
              </a:rPr>
              <a:t>Referendum;</a:t>
            </a:r>
          </a:p>
          <a:p>
            <a:r>
              <a:rPr lang="pl-PL" sz="2000" dirty="0">
                <a:solidFill>
                  <a:srgbClr val="002060"/>
                </a:solidFill>
                <a:effectLst>
                  <a:outerShdw blurRad="38100" dist="38100" dir="2700000" algn="tl">
                    <a:srgbClr val="000000">
                      <a:alpha val="43137"/>
                    </a:srgbClr>
                  </a:outerShdw>
                </a:effectLst>
              </a:rPr>
              <a:t>2. Członkom komisji przysługuje zryczałtowana dieta za czas związany z </a:t>
            </a:r>
            <a:r>
              <a:rPr lang="pl-PL" sz="2000" dirty="0" smtClean="0">
                <a:solidFill>
                  <a:srgbClr val="002060"/>
                </a:solidFill>
                <a:effectLst>
                  <a:outerShdw blurRad="38100" dist="38100" dir="2700000" algn="tl">
                    <a:srgbClr val="000000">
                      <a:alpha val="43137"/>
                    </a:srgbClr>
                  </a:outerShdw>
                </a:effectLst>
              </a:rPr>
              <a:t>przeprowadzeniem głosowania </a:t>
            </a:r>
            <a:r>
              <a:rPr lang="pl-PL" sz="2000" dirty="0">
                <a:solidFill>
                  <a:srgbClr val="002060"/>
                </a:solidFill>
                <a:effectLst>
                  <a:outerShdw blurRad="38100" dist="38100" dir="2700000" algn="tl">
                    <a:srgbClr val="000000">
                      <a:alpha val="43137"/>
                    </a:srgbClr>
                  </a:outerShdw>
                </a:effectLst>
              </a:rPr>
              <a:t>oraz ustaleniem wyniku głosowania i wyniku referendum – art. 154 § 1 pkt 2 Kodeksu wyborczego;</a:t>
            </a:r>
          </a:p>
          <a:p>
            <a:r>
              <a:rPr lang="pl-PL" sz="2000" dirty="0">
                <a:solidFill>
                  <a:srgbClr val="002060"/>
                </a:solidFill>
                <a:effectLst>
                  <a:outerShdw blurRad="38100" dist="38100" dir="2700000" algn="tl">
                    <a:srgbClr val="000000">
                      <a:alpha val="43137"/>
                    </a:srgbClr>
                  </a:outerShdw>
                </a:effectLst>
              </a:rPr>
              <a:t>3. Należności z tego tytułu </a:t>
            </a:r>
            <a:r>
              <a:rPr lang="pl-PL" sz="2000" dirty="0" smtClean="0">
                <a:solidFill>
                  <a:srgbClr val="002060"/>
                </a:solidFill>
                <a:effectLst>
                  <a:outerShdw blurRad="38100" dist="38100" dir="2700000" algn="tl">
                    <a:srgbClr val="000000">
                      <a:alpha val="43137"/>
                    </a:srgbClr>
                  </a:outerShdw>
                </a:effectLst>
              </a:rPr>
              <a:t>wypłaca </a:t>
            </a:r>
            <a:r>
              <a:rPr lang="pl-PL" sz="2000" dirty="0">
                <a:solidFill>
                  <a:srgbClr val="002060"/>
                </a:solidFill>
                <a:effectLst>
                  <a:outerShdw blurRad="38100" dist="38100" dir="2700000" algn="tl">
                    <a:srgbClr val="000000">
                      <a:alpha val="43137"/>
                    </a:srgbClr>
                  </a:outerShdw>
                </a:effectLst>
              </a:rPr>
              <a:t>członkom komisji obwodowych </a:t>
            </a:r>
            <a:r>
              <a:rPr lang="pl-PL" sz="2000" dirty="0" smtClean="0">
                <a:solidFill>
                  <a:srgbClr val="002060"/>
                </a:solidFill>
                <a:effectLst>
                  <a:outerShdw blurRad="38100" dist="38100" dir="2700000" algn="tl">
                    <a:srgbClr val="000000">
                      <a:alpha val="43137"/>
                    </a:srgbClr>
                  </a:outerShdw>
                </a:effectLst>
              </a:rPr>
              <a:t>– burmistrz;</a:t>
            </a:r>
            <a:endParaRPr lang="pl-PL" sz="2000" dirty="0">
              <a:solidFill>
                <a:srgbClr val="002060"/>
              </a:solidFill>
              <a:effectLst>
                <a:outerShdw blurRad="38100" dist="38100" dir="2700000" algn="tl">
                  <a:srgbClr val="000000">
                    <a:alpha val="43137"/>
                  </a:srgbClr>
                </a:outerShdw>
              </a:effectLst>
            </a:endParaRPr>
          </a:p>
          <a:p>
            <a:r>
              <a:rPr lang="pl-PL" sz="2000" dirty="0">
                <a:solidFill>
                  <a:srgbClr val="002060"/>
                </a:solidFill>
                <a:effectLst>
                  <a:outerShdw blurRad="38100" dist="38100" dir="2700000" algn="tl">
                    <a:srgbClr val="000000">
                      <a:alpha val="43137"/>
                    </a:srgbClr>
                  </a:outerShdw>
                </a:effectLst>
              </a:rPr>
              <a:t>4. Członkowie komisji korzystają z ochrony prawnej przewidzianej dla funkcjonariuszy publicznych i ponoszą odpowiedzialność jak funkcjonariusze publiczni – art. 154 § 5 Kodeksu wyborczego.</a:t>
            </a:r>
          </a:p>
          <a:p>
            <a:endParaRPr lang="pl-PL" dirty="0">
              <a:effectLst>
                <a:outerShdw blurRad="38100" dist="38100" dir="2700000" algn="tl">
                  <a:srgbClr val="000000">
                    <a:alpha val="43137"/>
                  </a:srgbClr>
                </a:outerShdw>
              </a:effectLst>
            </a:endParaRPr>
          </a:p>
        </p:txBody>
      </p:sp>
      <p:sp>
        <p:nvSpPr>
          <p:cNvPr id="3" name="Prostokąt 2"/>
          <p:cNvSpPr/>
          <p:nvPr/>
        </p:nvSpPr>
        <p:spPr>
          <a:xfrm>
            <a:off x="620290" y="826254"/>
            <a:ext cx="6370718" cy="1077218"/>
          </a:xfrm>
          <a:prstGeom prst="rect">
            <a:avLst/>
          </a:prstGeom>
          <a:noFill/>
        </p:spPr>
        <p:txBody>
          <a:bodyPr wrap="none" lIns="91440" tIns="45720" rIns="91440" bIns="45720">
            <a:spAutoFit/>
          </a:bodyPr>
          <a:lstStyle/>
          <a:p>
            <a:pPr algn="ctr"/>
            <a:r>
              <a:rPr lang="pl-PL" sz="3200" b="0" u="sng"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Uprawnienia członków obwodowych </a:t>
            </a:r>
          </a:p>
          <a:p>
            <a:pPr algn="ctr"/>
            <a:r>
              <a:rPr lang="pl-PL" sz="3200" b="0" u="sng"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komisji ds. referendum</a:t>
            </a: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custDataLst>
      <p:tags r:id="rId1"/>
    </p:custDataLst>
    <p:extLst>
      <p:ext uri="{BB962C8B-B14F-4D97-AF65-F5344CB8AC3E}">
        <p14:creationId xmlns:p14="http://schemas.microsoft.com/office/powerpoint/2010/main" val="442404877"/>
      </p:ext>
    </p:extLst>
  </p:cSld>
  <p:clrMapOvr>
    <a:masterClrMapping/>
  </p:clrMapOvr>
  <mc:AlternateContent xmlns:mc="http://schemas.openxmlformats.org/markup-compatibility/2006" xmlns:p14="http://schemas.microsoft.com/office/powerpoint/2010/main">
    <mc:Choice Requires="p14">
      <p:transition spd="med" p14:dur="700" advTm="20897">
        <p:fade/>
      </p:transition>
    </mc:Choice>
    <mc:Fallback xmlns="">
      <p:transition spd="med" advTm="20897">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2" name="Prostokąt 1"/>
          <p:cNvSpPr/>
          <p:nvPr/>
        </p:nvSpPr>
        <p:spPr>
          <a:xfrm>
            <a:off x="176895" y="1257141"/>
            <a:ext cx="8967105" cy="3416320"/>
          </a:xfrm>
          <a:prstGeom prst="rect">
            <a:avLst/>
          </a:prstGeom>
        </p:spPr>
        <p:txBody>
          <a:bodyPr wrap="square">
            <a:spAutoFit/>
          </a:bodyPr>
          <a:lstStyle/>
          <a:p>
            <a:pPr marL="285750" indent="-285750">
              <a:buFont typeface="Arial" panose="020B0604020202020204" pitchFamily="34" charset="0"/>
              <a:buChar char="•"/>
            </a:pPr>
            <a:r>
              <a:rPr lang="pl-PL" b="1" dirty="0" smtClean="0">
                <a:effectLst>
                  <a:outerShdw blurRad="38100" dist="38100" dir="2700000" algn="tl">
                    <a:srgbClr val="000000">
                      <a:alpha val="43137"/>
                    </a:srgbClr>
                  </a:outerShdw>
                </a:effectLst>
              </a:rPr>
              <a:t>Pierwsze </a:t>
            </a:r>
            <a:r>
              <a:rPr lang="pl-PL" b="1" dirty="0">
                <a:effectLst>
                  <a:outerShdw blurRad="38100" dist="38100" dir="2700000" algn="tl">
                    <a:srgbClr val="000000">
                      <a:alpha val="43137"/>
                    </a:srgbClr>
                  </a:outerShdw>
                </a:effectLst>
              </a:rPr>
              <a:t>posiedzenia obwodowych komisji do spraw referendum zwołuje </a:t>
            </a:r>
            <a:r>
              <a:rPr lang="pl-PL" b="1" dirty="0" smtClean="0">
                <a:effectLst>
                  <a:outerShdw blurRad="38100" dist="38100" dir="2700000" algn="tl">
                    <a:srgbClr val="000000">
                      <a:alpha val="43137"/>
                    </a:srgbClr>
                  </a:outerShdw>
                </a:effectLst>
              </a:rPr>
              <a:t>burmistrz</a:t>
            </a:r>
            <a:r>
              <a:rPr lang="pl-PL" b="1" dirty="0">
                <a:effectLst>
                  <a:outerShdw blurRad="38100" dist="38100" dir="2700000" algn="tl">
                    <a:srgbClr val="000000">
                      <a:alpha val="43137"/>
                    </a:srgbClr>
                  </a:outerShdw>
                </a:effectLst>
              </a:rPr>
              <a:t>, </a:t>
            </a:r>
            <a:r>
              <a:rPr lang="pl-PL" b="1" dirty="0" smtClean="0">
                <a:effectLst>
                  <a:outerShdw blurRad="38100" dist="38100" dir="2700000" algn="tl">
                    <a:srgbClr val="000000">
                      <a:alpha val="43137"/>
                    </a:srgbClr>
                  </a:outerShdw>
                </a:effectLst>
              </a:rPr>
              <a:t>z </a:t>
            </a:r>
            <a:r>
              <a:rPr lang="pl-PL" b="1" dirty="0">
                <a:effectLst>
                  <a:outerShdw blurRad="38100" dist="38100" dir="2700000" algn="tl">
                    <a:srgbClr val="000000">
                      <a:alpha val="43137"/>
                    </a:srgbClr>
                  </a:outerShdw>
                </a:effectLst>
              </a:rPr>
              <a:t>upoważnienia Wojewódzkiej Komisji do Spraw </a:t>
            </a:r>
            <a:r>
              <a:rPr lang="pl-PL" b="1" dirty="0" smtClean="0">
                <a:effectLst>
                  <a:outerShdw blurRad="38100" dist="38100" dir="2700000" algn="tl">
                    <a:srgbClr val="000000">
                      <a:alpha val="43137"/>
                    </a:srgbClr>
                  </a:outerShdw>
                </a:effectLst>
              </a:rPr>
              <a:t>Referendum. </a:t>
            </a:r>
            <a:r>
              <a:rPr lang="pl-PL" dirty="0" smtClean="0">
                <a:effectLst>
                  <a:outerShdw blurRad="38100" dist="38100" dir="2700000" algn="tl">
                    <a:srgbClr val="000000">
                      <a:alpha val="43137"/>
                    </a:srgbClr>
                  </a:outerShdw>
                </a:effectLst>
              </a:rPr>
              <a:t>Na </a:t>
            </a:r>
            <a:r>
              <a:rPr lang="pl-PL" dirty="0">
                <a:effectLst>
                  <a:outerShdw blurRad="38100" dist="38100" dir="2700000" algn="tl">
                    <a:srgbClr val="000000">
                      <a:alpha val="43137"/>
                    </a:srgbClr>
                  </a:outerShdw>
                </a:effectLst>
              </a:rPr>
              <a:t>pierwszym posiedzeniu komisje wybierają ze swego składu </a:t>
            </a:r>
            <a:r>
              <a:rPr lang="pl-PL" dirty="0" smtClean="0">
                <a:effectLst>
                  <a:outerShdw blurRad="38100" dist="38100" dir="2700000" algn="tl">
                    <a:srgbClr val="000000">
                      <a:alpha val="43137"/>
                    </a:srgbClr>
                  </a:outerShdw>
                </a:effectLst>
              </a:rPr>
              <a:t>przewodniczącego i </a:t>
            </a:r>
            <a:r>
              <a:rPr lang="pl-PL" dirty="0">
                <a:effectLst>
                  <a:outerShdw blurRad="38100" dist="38100" dir="2700000" algn="tl">
                    <a:srgbClr val="000000">
                      <a:alpha val="43137"/>
                    </a:srgbClr>
                  </a:outerShdw>
                </a:effectLst>
              </a:rPr>
              <a:t>zastępcę przewodniczącego komisji podejmując w tym zakresie stosowne uchwały. </a:t>
            </a:r>
            <a:endParaRPr lang="pl-PL" dirty="0" smtClean="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pl-PL" b="1" dirty="0" smtClean="0">
                <a:effectLst>
                  <a:outerShdw blurRad="38100" dist="38100" dir="2700000" algn="tl">
                    <a:srgbClr val="000000">
                      <a:alpha val="43137"/>
                    </a:srgbClr>
                  </a:outerShdw>
                </a:effectLst>
              </a:rPr>
              <a:t>Niezwłocznie </a:t>
            </a:r>
            <a:r>
              <a:rPr lang="pl-PL" b="1" dirty="0">
                <a:effectLst>
                  <a:outerShdw blurRad="38100" dist="38100" dir="2700000" algn="tl">
                    <a:srgbClr val="000000">
                      <a:alpha val="43137"/>
                    </a:srgbClr>
                  </a:outerShdw>
                </a:effectLst>
              </a:rPr>
              <a:t>po ukonstytuowaniu się komisje podają do publicznej wiadomości</a:t>
            </a:r>
            <a:r>
              <a:rPr lang="pl-PL" dirty="0">
                <a:effectLst>
                  <a:outerShdw blurRad="38100" dist="38100" dir="2700000" algn="tl">
                    <a:srgbClr val="000000">
                      <a:alpha val="43137"/>
                    </a:srgbClr>
                  </a:outerShdw>
                </a:effectLst>
              </a:rPr>
              <a:t>, w sposób zwyczajowo </a:t>
            </a:r>
            <a:r>
              <a:rPr lang="pl-PL" dirty="0" smtClean="0">
                <a:effectLst>
                  <a:outerShdw blurRad="38100" dist="38100" dir="2700000" algn="tl">
                    <a:srgbClr val="000000">
                      <a:alpha val="43137"/>
                    </a:srgbClr>
                  </a:outerShdw>
                </a:effectLst>
              </a:rPr>
              <a:t>przyjęty , </a:t>
            </a:r>
            <a:r>
              <a:rPr lang="pl-PL" dirty="0">
                <a:effectLst>
                  <a:outerShdw blurRad="38100" dist="38100" dir="2700000" algn="tl">
                    <a:srgbClr val="000000">
                      <a:alpha val="43137"/>
                    </a:srgbClr>
                  </a:outerShdw>
                </a:effectLst>
              </a:rPr>
              <a:t>informację o swoim składzie z uwzględnieniem pełnionych funkcji. </a:t>
            </a:r>
            <a:endParaRPr lang="pl-PL" dirty="0" smtClean="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pl-PL" dirty="0" smtClean="0">
                <a:effectLst>
                  <a:outerShdw blurRad="38100" dist="38100" dir="2700000" algn="tl">
                    <a:srgbClr val="000000">
                      <a:alpha val="43137"/>
                    </a:srgbClr>
                  </a:outerShdw>
                </a:effectLst>
              </a:rPr>
              <a:t>W </a:t>
            </a:r>
            <a:r>
              <a:rPr lang="pl-PL" dirty="0">
                <a:effectLst>
                  <a:outerShdw blurRad="38100" dist="38100" dir="2700000" algn="tl">
                    <a:srgbClr val="000000">
                      <a:alpha val="43137"/>
                    </a:srgbClr>
                  </a:outerShdw>
                </a:effectLst>
              </a:rPr>
              <a:t>dniu głosowania informację o składzie komisji wywiesza się w lokalu komisji. Przewodniczący komisji kieruje pracami komisji, zwołuje jej posiedzenia i przewodniczy im. W razie nieobecności przewodniczącego jego obowiązki pełni zastępca przewodniczącego komisji.</a:t>
            </a:r>
          </a:p>
          <a:p>
            <a:endParaRPr lang="pl-PL" dirty="0">
              <a:effectLst>
                <a:outerShdw blurRad="38100" dist="38100" dir="2700000" algn="tl">
                  <a:srgbClr val="000000">
                    <a:alpha val="43137"/>
                  </a:srgbClr>
                </a:outerShdw>
              </a:effectLst>
            </a:endParaRPr>
          </a:p>
        </p:txBody>
      </p:sp>
      <p:sp>
        <p:nvSpPr>
          <p:cNvPr id="3" name="Prostokąt 2"/>
          <p:cNvSpPr/>
          <p:nvPr/>
        </p:nvSpPr>
        <p:spPr>
          <a:xfrm>
            <a:off x="148047" y="672366"/>
            <a:ext cx="8656320" cy="584775"/>
          </a:xfrm>
          <a:prstGeom prst="rect">
            <a:avLst/>
          </a:prstGeom>
          <a:noFill/>
        </p:spPr>
        <p:txBody>
          <a:bodyPr wrap="square" lIns="91440" tIns="45720" rIns="91440" bIns="45720">
            <a:spAutoFit/>
          </a:bodyPr>
          <a:lstStyle/>
          <a:p>
            <a:pPr algn="ctr"/>
            <a:r>
              <a:rPr lang="pl-PL" sz="3200" u="sng"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O</a:t>
            </a:r>
            <a:r>
              <a:rPr lang="pl-PL" sz="3200" b="0" u="sng"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bwodowe komisje ds. referendum</a:t>
            </a: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custDataLst>
      <p:tags r:id="rId1"/>
    </p:custDataLst>
    <p:extLst>
      <p:ext uri="{BB962C8B-B14F-4D97-AF65-F5344CB8AC3E}">
        <p14:creationId xmlns:p14="http://schemas.microsoft.com/office/powerpoint/2010/main" val="1750424998"/>
      </p:ext>
    </p:extLst>
  </p:cSld>
  <p:clrMapOvr>
    <a:masterClrMapping/>
  </p:clrMapOvr>
  <mc:AlternateContent xmlns:mc="http://schemas.openxmlformats.org/markup-compatibility/2006" xmlns:p14="http://schemas.microsoft.com/office/powerpoint/2010/main">
    <mc:Choice Requires="p14">
      <p:transition spd="med" p14:dur="700" advTm="20897">
        <p:fade/>
      </p:transition>
    </mc:Choice>
    <mc:Fallback xmlns="">
      <p:transition spd="med" advTm="20897">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2" name="Prostokąt 1"/>
          <p:cNvSpPr/>
          <p:nvPr/>
        </p:nvSpPr>
        <p:spPr>
          <a:xfrm>
            <a:off x="176895" y="1257141"/>
            <a:ext cx="8967105" cy="3139321"/>
          </a:xfrm>
          <a:prstGeom prst="rect">
            <a:avLst/>
          </a:prstGeom>
        </p:spPr>
        <p:txBody>
          <a:bodyPr wrap="square">
            <a:spAutoFit/>
          </a:bodyPr>
          <a:lstStyle/>
          <a:p>
            <a:pPr marL="285750" indent="-285750">
              <a:buFont typeface="Arial" panose="020B0604020202020204" pitchFamily="34" charset="0"/>
              <a:buChar char="•"/>
            </a:pPr>
            <a:r>
              <a:rPr lang="pl-PL" dirty="0" smtClean="0">
                <a:effectLst>
                  <a:outerShdw blurRad="38100" dist="38100" dir="2700000" algn="tl">
                    <a:srgbClr val="000000">
                      <a:alpha val="43137"/>
                    </a:srgbClr>
                  </a:outerShdw>
                </a:effectLst>
              </a:rPr>
              <a:t>karty </a:t>
            </a:r>
            <a:r>
              <a:rPr lang="pl-PL" dirty="0">
                <a:effectLst>
                  <a:outerShdw blurRad="38100" dist="38100" dir="2700000" algn="tl">
                    <a:srgbClr val="000000">
                      <a:alpha val="43137"/>
                    </a:srgbClr>
                  </a:outerShdw>
                </a:effectLst>
              </a:rPr>
              <a:t>do </a:t>
            </a:r>
            <a:r>
              <a:rPr lang="pl-PL" dirty="0" smtClean="0">
                <a:effectLst>
                  <a:outerShdw blurRad="38100" dist="38100" dir="2700000" algn="tl">
                    <a:srgbClr val="000000">
                      <a:alpha val="43137"/>
                    </a:srgbClr>
                  </a:outerShdw>
                </a:effectLst>
              </a:rPr>
              <a:t>głosowania (sprawdza ich liczbę) ;</a:t>
            </a:r>
          </a:p>
          <a:p>
            <a:pPr marL="285750" indent="-285750">
              <a:buFont typeface="Arial" panose="020B0604020202020204" pitchFamily="34" charset="0"/>
              <a:buChar char="•"/>
            </a:pPr>
            <a:r>
              <a:rPr lang="pl-PL" dirty="0" smtClean="0">
                <a:effectLst>
                  <a:outerShdw blurRad="38100" dist="38100" dir="2700000" algn="tl">
                    <a:srgbClr val="000000">
                      <a:alpha val="43137"/>
                    </a:srgbClr>
                  </a:outerShdw>
                </a:effectLst>
              </a:rPr>
              <a:t>protokołów </a:t>
            </a:r>
            <a:r>
              <a:rPr lang="pl-PL" dirty="0">
                <a:effectLst>
                  <a:outerShdw blurRad="38100" dist="38100" dir="2700000" algn="tl">
                    <a:srgbClr val="000000">
                      <a:alpha val="43137"/>
                    </a:srgbClr>
                  </a:outerShdw>
                </a:effectLst>
              </a:rPr>
              <a:t>głosowania ( 4 egzemplarze); </a:t>
            </a:r>
            <a:endParaRPr lang="pl-PL" dirty="0" smtClean="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pl-PL" dirty="0" smtClean="0">
                <a:effectLst>
                  <a:outerShdw blurRad="38100" dist="38100" dir="2700000" algn="tl">
                    <a:srgbClr val="000000">
                      <a:alpha val="43137"/>
                    </a:srgbClr>
                  </a:outerShdw>
                </a:effectLst>
              </a:rPr>
              <a:t>spis </a:t>
            </a:r>
            <a:r>
              <a:rPr lang="pl-PL" dirty="0">
                <a:effectLst>
                  <a:outerShdw blurRad="38100" dist="38100" dir="2700000" algn="tl">
                    <a:srgbClr val="000000">
                      <a:alpha val="43137"/>
                    </a:srgbClr>
                  </a:outerShdw>
                </a:effectLst>
              </a:rPr>
              <a:t>osób uprawnionych do udziału w referendum wraz z listą osób, które udzieliły pełnomocnictwa do głosowania; </a:t>
            </a:r>
            <a:endParaRPr lang="pl-PL" dirty="0" smtClean="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pl-PL" dirty="0" smtClean="0">
                <a:effectLst>
                  <a:outerShdw blurRad="38100" dist="38100" dir="2700000" algn="tl">
                    <a:srgbClr val="000000">
                      <a:alpha val="43137"/>
                    </a:srgbClr>
                  </a:outerShdw>
                </a:effectLst>
              </a:rPr>
              <a:t>pieczęć komisji </a:t>
            </a:r>
            <a:r>
              <a:rPr lang="pl-PL" dirty="0">
                <a:effectLst>
                  <a:outerShdw blurRad="38100" dist="38100" dir="2700000" algn="tl">
                    <a:srgbClr val="000000">
                      <a:alpha val="43137"/>
                    </a:srgbClr>
                  </a:outerShdw>
                </a:effectLst>
              </a:rPr>
              <a:t>(pieczęć </a:t>
            </a:r>
            <a:r>
              <a:rPr lang="pl-PL" dirty="0" smtClean="0">
                <a:effectLst>
                  <a:outerShdw blurRad="38100" dist="38100" dir="2700000" algn="tl">
                    <a:srgbClr val="000000">
                      <a:alpha val="43137"/>
                    </a:srgbClr>
                  </a:outerShdw>
                </a:effectLst>
              </a:rPr>
              <a:t>referendalna);</a:t>
            </a:r>
          </a:p>
          <a:p>
            <a:pPr marL="285750" indent="-285750">
              <a:buFont typeface="Arial" panose="020B0604020202020204" pitchFamily="34" charset="0"/>
              <a:buChar char="•"/>
            </a:pPr>
            <a:r>
              <a:rPr lang="pl-PL" dirty="0" smtClean="0">
                <a:effectLst>
                  <a:outerShdw blurRad="38100" dist="38100" dir="2700000" algn="tl">
                    <a:srgbClr val="000000">
                      <a:alpha val="43137"/>
                    </a:srgbClr>
                  </a:outerShdw>
                </a:effectLst>
              </a:rPr>
              <a:t>nakładki </a:t>
            </a:r>
            <a:r>
              <a:rPr lang="pl-PL" dirty="0">
                <a:effectLst>
                  <a:outerShdw blurRad="38100" dist="38100" dir="2700000" algn="tl">
                    <a:srgbClr val="000000">
                      <a:alpha val="43137"/>
                    </a:srgbClr>
                  </a:outerShdw>
                </a:effectLst>
              </a:rPr>
              <a:t>na karty do głosowania sporządzone w alfabecie Braille’a; </a:t>
            </a:r>
            <a:endParaRPr lang="pl-PL" dirty="0" smtClean="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pl-PL" dirty="0" smtClean="0">
                <a:effectLst>
                  <a:outerShdw blurRad="38100" dist="38100" dir="2700000" algn="tl">
                    <a:srgbClr val="000000">
                      <a:alpha val="43137"/>
                    </a:srgbClr>
                  </a:outerShdw>
                </a:effectLst>
              </a:rPr>
              <a:t>potrzebne </a:t>
            </a:r>
            <a:r>
              <a:rPr lang="pl-PL" dirty="0">
                <a:effectLst>
                  <a:outerShdw blurRad="38100" dist="38100" dir="2700000" algn="tl">
                    <a:srgbClr val="000000">
                      <a:alpha val="43137"/>
                    </a:srgbClr>
                  </a:outerShdw>
                </a:effectLst>
              </a:rPr>
              <a:t>materiały biurowe (poduszka do stempli, przybory do pisania, </a:t>
            </a:r>
            <a:r>
              <a:rPr lang="pl-PL" u="sng" dirty="0">
                <a:solidFill>
                  <a:schemeClr val="accent6">
                    <a:lumMod val="75000"/>
                  </a:schemeClr>
                </a:solidFill>
                <a:effectLst>
                  <a:outerShdw blurRad="38100" dist="38100" dir="2700000" algn="tl">
                    <a:srgbClr val="000000">
                      <a:alpha val="43137"/>
                    </a:srgbClr>
                  </a:outerShdw>
                </a:effectLst>
              </a:rPr>
              <a:t>koperty</a:t>
            </a:r>
            <a:r>
              <a:rPr lang="pl-PL" dirty="0">
                <a:solidFill>
                  <a:schemeClr val="accent6">
                    <a:lumMod val="75000"/>
                  </a:schemeClr>
                </a:solidFill>
                <a:effectLst>
                  <a:outerShdw blurRad="38100" dist="38100" dir="2700000" algn="tl">
                    <a:srgbClr val="000000">
                      <a:alpha val="43137"/>
                    </a:srgbClr>
                  </a:outerShdw>
                </a:effectLst>
              </a:rPr>
              <a:t>, </a:t>
            </a:r>
            <a:r>
              <a:rPr lang="pl-PL" dirty="0">
                <a:effectLst>
                  <a:outerShdw blurRad="38100" dist="38100" dir="2700000" algn="tl">
                    <a:srgbClr val="000000">
                      <a:alpha val="43137"/>
                    </a:srgbClr>
                  </a:outerShdw>
                </a:effectLst>
              </a:rPr>
              <a:t>papier, sznurek, nawilżacze, taśma klejąca itp.) a także nakładki na spis osób uprawnionych do udziału w referendum zapewniające ochronę danych osobowych ujętych w spisie. </a:t>
            </a:r>
          </a:p>
          <a:p>
            <a:r>
              <a:rPr lang="pl-PL" dirty="0" smtClean="0">
                <a:effectLst>
                  <a:outerShdw blurRad="38100" dist="38100" dir="2700000" algn="tl">
                    <a:srgbClr val="000000">
                      <a:alpha val="43137"/>
                    </a:srgbClr>
                  </a:outerShdw>
                </a:effectLst>
              </a:rPr>
              <a:t> </a:t>
            </a:r>
            <a:r>
              <a:rPr lang="pl-PL" b="1" i="1" dirty="0" smtClean="0">
                <a:effectLst>
                  <a:outerShdw blurRad="38100" dist="38100" dir="2700000" algn="tl">
                    <a:srgbClr val="000000">
                      <a:alpha val="43137"/>
                    </a:srgbClr>
                  </a:outerShdw>
                </a:effectLst>
              </a:rPr>
              <a:t>Do </a:t>
            </a:r>
            <a:r>
              <a:rPr lang="pl-PL" b="1" i="1" dirty="0">
                <a:effectLst>
                  <a:outerShdw blurRad="38100" dist="38100" dir="2700000" algn="tl">
                    <a:srgbClr val="000000">
                      <a:alpha val="43137"/>
                    </a:srgbClr>
                  </a:outerShdw>
                </a:effectLst>
              </a:rPr>
              <a:t>wykonania tego zadania komisja wyznacza co najmniej trzy osoby ze swego składu, przy czym jedną z nich powinien być przewodniczący komisji lub jego </a:t>
            </a:r>
            <a:r>
              <a:rPr lang="pl-PL" b="1" i="1" dirty="0" smtClean="0">
                <a:effectLst>
                  <a:outerShdw blurRad="38100" dist="38100" dir="2700000" algn="tl">
                    <a:srgbClr val="000000">
                      <a:alpha val="43137"/>
                    </a:srgbClr>
                  </a:outerShdw>
                </a:effectLst>
              </a:rPr>
              <a:t>zastępca</a:t>
            </a:r>
            <a:endParaRPr lang="pl-PL" b="1" dirty="0">
              <a:effectLst>
                <a:outerShdw blurRad="38100" dist="38100" dir="2700000" algn="tl">
                  <a:srgbClr val="000000">
                    <a:alpha val="43137"/>
                  </a:srgbClr>
                </a:outerShdw>
              </a:effectLst>
            </a:endParaRPr>
          </a:p>
        </p:txBody>
      </p:sp>
      <p:sp>
        <p:nvSpPr>
          <p:cNvPr id="3" name="Prostokąt 2"/>
          <p:cNvSpPr/>
          <p:nvPr/>
        </p:nvSpPr>
        <p:spPr>
          <a:xfrm>
            <a:off x="0" y="780087"/>
            <a:ext cx="8656320" cy="584775"/>
          </a:xfrm>
          <a:prstGeom prst="rect">
            <a:avLst/>
          </a:prstGeom>
          <a:noFill/>
        </p:spPr>
        <p:txBody>
          <a:bodyPr wrap="square" lIns="91440" tIns="45720" rIns="91440" bIns="45720">
            <a:spAutoFit/>
          </a:bodyPr>
          <a:lstStyle/>
          <a:p>
            <a:pPr algn="ctr"/>
            <a:r>
              <a:rPr lang="pl-PL" sz="3200" u="sng"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Najpóźniej przeddzień głosowania komisja odbiera: </a:t>
            </a: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Prostokąt 4"/>
          <p:cNvSpPr/>
          <p:nvPr/>
        </p:nvSpPr>
        <p:spPr>
          <a:xfrm>
            <a:off x="1791729" y="4442628"/>
            <a:ext cx="7096897" cy="1200329"/>
          </a:xfrm>
          <a:prstGeom prst="rect">
            <a:avLst/>
          </a:prstGeom>
        </p:spPr>
        <p:txBody>
          <a:bodyPr wrap="square">
            <a:spAutoFit/>
          </a:bodyPr>
          <a:lstStyle/>
          <a:p>
            <a:r>
              <a:rPr lang="pl-PL" i="1" dirty="0">
                <a:solidFill>
                  <a:srgbClr val="002060"/>
                </a:solidFill>
                <a:effectLst>
                  <a:outerShdw blurRad="38100" dist="38100" dir="2700000" algn="tl">
                    <a:srgbClr val="000000">
                      <a:alpha val="43137"/>
                    </a:srgbClr>
                  </a:outerShdw>
                </a:effectLst>
                <a:latin typeface="Calibri" panose="020F0502020204030204" pitchFamily="34" charset="0"/>
              </a:rPr>
              <a:t>Z przeliczenia kart sporządza się w 3 egzemplarzach protokoły wstępnego otrzymania i przeliczania kart (jeden egzemplarz dla obwodowej komisji, drugi dla Wojewódzkiej Komisji do Spraw Referendum, trzeci dla urzędnika gminy). </a:t>
            </a:r>
            <a:endParaRPr lang="pl-PL" i="1" dirty="0">
              <a:solidFill>
                <a:srgbClr val="002060"/>
              </a:solidFill>
              <a:effectLst>
                <a:outerShdw blurRad="38100" dist="38100" dir="2700000" algn="tl">
                  <a:srgbClr val="000000">
                    <a:alpha val="43137"/>
                  </a:srgbClr>
                </a:outerShdw>
              </a:effectLst>
            </a:endParaRPr>
          </a:p>
        </p:txBody>
      </p:sp>
    </p:spTree>
    <p:custDataLst>
      <p:tags r:id="rId1"/>
    </p:custDataLst>
    <p:extLst>
      <p:ext uri="{BB962C8B-B14F-4D97-AF65-F5344CB8AC3E}">
        <p14:creationId xmlns:p14="http://schemas.microsoft.com/office/powerpoint/2010/main" val="4158195681"/>
      </p:ext>
    </p:extLst>
  </p:cSld>
  <p:clrMapOvr>
    <a:masterClrMapping/>
  </p:clrMapOvr>
  <mc:AlternateContent xmlns:mc="http://schemas.openxmlformats.org/markup-compatibility/2006" xmlns:p14="http://schemas.microsoft.com/office/powerpoint/2010/main">
    <mc:Choice Requires="p14">
      <p:transition spd="med" p14:dur="700" advTm="20897">
        <p:fade/>
      </p:transition>
    </mc:Choice>
    <mc:Fallback xmlns="">
      <p:transition spd="med" advTm="20897">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954400" y="1566962"/>
            <a:ext cx="7075911" cy="2585323"/>
          </a:xfrm>
          <a:prstGeom prst="rect">
            <a:avLst/>
          </a:prstGeom>
          <a:noFill/>
        </p:spPr>
        <p:txBody>
          <a:bodyPr wrap="none" lIns="91440" tIns="45720" rIns="91440" bIns="45720">
            <a:spAutoFit/>
          </a:bodyPr>
          <a:lstStyle/>
          <a:p>
            <a:pPr algn="ctr"/>
            <a:r>
              <a:rPr lang="pl-PL"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Zadania komisji</a:t>
            </a:r>
          </a:p>
          <a:p>
            <a:pPr algn="ctr"/>
            <a:r>
              <a:rPr lang="pl-PL"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w dniu głosowania</a:t>
            </a:r>
          </a:p>
          <a:p>
            <a:pPr algn="ctr"/>
            <a:r>
              <a:rPr lang="pl-PL"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przed otwarciem lokalu</a:t>
            </a:r>
          </a:p>
        </p:txBody>
      </p:sp>
    </p:spTree>
    <p:custDataLst>
      <p:tags r:id="rId1"/>
    </p:custDataLst>
    <p:extLst>
      <p:ext uri="{BB962C8B-B14F-4D97-AF65-F5344CB8AC3E}">
        <p14:creationId xmlns:p14="http://schemas.microsoft.com/office/powerpoint/2010/main" val="640794885"/>
      </p:ext>
    </p:extLst>
  </p:cSld>
  <p:clrMapOvr>
    <a:masterClrMapping/>
  </p:clrMapOvr>
  <p:transition spd="slow" advTm="20897">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0" y="780087"/>
            <a:ext cx="8656320" cy="584775"/>
          </a:xfrm>
          <a:prstGeom prst="rect">
            <a:avLst/>
          </a:prstGeom>
          <a:noFill/>
        </p:spPr>
        <p:txBody>
          <a:bodyPr wrap="square" lIns="91440" tIns="45720" rIns="91440" bIns="45720">
            <a:spAutoFit/>
          </a:bodyPr>
          <a:lstStyle/>
          <a:p>
            <a:pPr algn="ctr"/>
            <a:r>
              <a:rPr lang="pl-PL" sz="3200" u="sng"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6" name="Prostokąt 5"/>
          <p:cNvSpPr/>
          <p:nvPr/>
        </p:nvSpPr>
        <p:spPr>
          <a:xfrm>
            <a:off x="1799817" y="1072474"/>
            <a:ext cx="6522440" cy="1015663"/>
          </a:xfrm>
          <a:prstGeom prst="rect">
            <a:avLst/>
          </a:prstGeom>
        </p:spPr>
        <p:txBody>
          <a:bodyPr wrap="square">
            <a:spAutoFit/>
          </a:bodyPr>
          <a:lstStyle/>
          <a:p>
            <a:r>
              <a:rPr lang="pl-PL" sz="2000" dirty="0" smtClean="0">
                <a:solidFill>
                  <a:srgbClr val="002060"/>
                </a:solidFill>
                <a:effectLst>
                  <a:outerShdw blurRad="38100" dist="38100" dir="2700000" algn="tl">
                    <a:srgbClr val="000000">
                      <a:alpha val="43137"/>
                    </a:srgbClr>
                  </a:outerShdw>
                </a:effectLst>
                <a:latin typeface="Calibri" panose="020F0502020204030204" pitchFamily="34" charset="0"/>
              </a:rPr>
              <a:t>W </a:t>
            </a:r>
            <a:r>
              <a:rPr lang="pl-PL" sz="2000" dirty="0">
                <a:solidFill>
                  <a:srgbClr val="002060"/>
                </a:solidFill>
                <a:effectLst>
                  <a:outerShdw blurRad="38100" dist="38100" dir="2700000" algn="tl">
                    <a:srgbClr val="000000">
                      <a:alpha val="43137"/>
                    </a:srgbClr>
                  </a:outerShdw>
                </a:effectLst>
                <a:latin typeface="Calibri" panose="020F0502020204030204" pitchFamily="34" charset="0"/>
              </a:rPr>
              <a:t>dniu </a:t>
            </a:r>
            <a:r>
              <a:rPr lang="pl-PL" sz="2000" dirty="0" smtClean="0">
                <a:solidFill>
                  <a:srgbClr val="002060"/>
                </a:solidFill>
                <a:effectLst>
                  <a:outerShdw blurRad="38100" dist="38100" dir="2700000" algn="tl">
                    <a:srgbClr val="000000">
                      <a:alpha val="43137"/>
                    </a:srgbClr>
                  </a:outerShdw>
                </a:effectLst>
                <a:latin typeface="Calibri" panose="020F0502020204030204" pitchFamily="34" charset="0"/>
              </a:rPr>
              <a:t>referendum, najpóźniej </a:t>
            </a:r>
            <a:r>
              <a:rPr lang="pl-PL" sz="2000" dirty="0" smtClean="0">
                <a:solidFill>
                  <a:srgbClr val="C00000"/>
                </a:solidFill>
                <a:effectLst>
                  <a:outerShdw blurRad="38100" dist="38100" dir="2700000" algn="tl">
                    <a:srgbClr val="000000">
                      <a:alpha val="43137"/>
                    </a:srgbClr>
                  </a:outerShdw>
                </a:effectLst>
                <a:latin typeface="Calibri" panose="020F0502020204030204" pitchFamily="34" charset="0"/>
              </a:rPr>
              <a:t>o godz. 6.00 </a:t>
            </a:r>
            <a:r>
              <a:rPr lang="pl-PL" sz="2000" dirty="0">
                <a:solidFill>
                  <a:srgbClr val="002060"/>
                </a:solidFill>
                <a:effectLst>
                  <a:outerShdw blurRad="38100" dist="38100" dir="2700000" algn="tl">
                    <a:srgbClr val="000000">
                      <a:alpha val="43137"/>
                    </a:srgbClr>
                  </a:outerShdw>
                </a:effectLst>
                <a:latin typeface="Calibri" panose="020F0502020204030204" pitchFamily="34" charset="0"/>
              </a:rPr>
              <a:t>komisja zbiera się w lokalu wyborczym w możliwie pełnym składzie, z udziałem przewodniczącego komisji lub jego </a:t>
            </a:r>
            <a:r>
              <a:rPr lang="pl-PL" sz="2000" dirty="0" smtClean="0">
                <a:solidFill>
                  <a:srgbClr val="002060"/>
                </a:solidFill>
                <a:effectLst>
                  <a:outerShdw blurRad="38100" dist="38100" dir="2700000" algn="tl">
                    <a:srgbClr val="000000">
                      <a:alpha val="43137"/>
                    </a:srgbClr>
                  </a:outerShdw>
                </a:effectLst>
                <a:latin typeface="Calibri" panose="020F0502020204030204" pitchFamily="34" charset="0"/>
              </a:rPr>
              <a:t>zastępcy</a:t>
            </a:r>
            <a:endParaRPr lang="pl-PL" sz="2000" dirty="0">
              <a:solidFill>
                <a:srgbClr val="002060"/>
              </a:solidFill>
              <a:effectLst>
                <a:outerShdw blurRad="38100" dist="38100" dir="2700000" algn="tl">
                  <a:srgbClr val="000000">
                    <a:alpha val="43137"/>
                  </a:srgbClr>
                </a:outerShdw>
              </a:effectLst>
              <a:latin typeface="Calibri" panose="020F0502020204030204" pitchFamily="34" charset="0"/>
            </a:endParaRPr>
          </a:p>
        </p:txBody>
      </p:sp>
      <p:pic>
        <p:nvPicPr>
          <p:cNvPr id="1030" name="Picture 6" descr="https://statics.efitness.com.pl/userfiles/455/Images/zegar.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19" y="754850"/>
            <a:ext cx="1555779" cy="1555780"/>
          </a:xfrm>
          <a:prstGeom prst="rect">
            <a:avLst/>
          </a:prstGeom>
          <a:noFill/>
          <a:extLst>
            <a:ext uri="{909E8E84-426E-40DD-AFC4-6F175D3DCCD1}">
              <a14:hiddenFill xmlns:a14="http://schemas.microsoft.com/office/drawing/2010/main">
                <a:solidFill>
                  <a:srgbClr val="FFFFFF"/>
                </a:solidFill>
              </a14:hiddenFill>
            </a:ext>
          </a:extLst>
        </p:spPr>
      </p:pic>
      <p:sp>
        <p:nvSpPr>
          <p:cNvPr id="7" name="Prostokąt 6"/>
          <p:cNvSpPr/>
          <p:nvPr/>
        </p:nvSpPr>
        <p:spPr>
          <a:xfrm>
            <a:off x="289799" y="2144949"/>
            <a:ext cx="8552197" cy="1938992"/>
          </a:xfrm>
          <a:prstGeom prst="rect">
            <a:avLst/>
          </a:prstGeom>
        </p:spPr>
        <p:txBody>
          <a:bodyPr wrap="square">
            <a:spAutoFit/>
          </a:bodyPr>
          <a:lstStyle/>
          <a:p>
            <a:endParaRPr lang="pl-PL" sz="2000" dirty="0">
              <a:solidFill>
                <a:srgbClr val="000000"/>
              </a:solidFill>
              <a:latin typeface="Calibri" panose="020F0502020204030204" pitchFamily="34" charset="0"/>
            </a:endParaRPr>
          </a:p>
          <a:p>
            <a:r>
              <a:rPr lang="pl-PL" sz="2000" b="1" dirty="0">
                <a:solidFill>
                  <a:srgbClr val="000000"/>
                </a:solidFill>
                <a:effectLst>
                  <a:outerShdw blurRad="38100" dist="38100" dir="2700000" algn="tl">
                    <a:srgbClr val="000000">
                      <a:alpha val="43137"/>
                    </a:srgbClr>
                  </a:outerShdw>
                </a:effectLst>
                <a:latin typeface="Calibri" panose="020F0502020204030204" pitchFamily="34" charset="0"/>
              </a:rPr>
              <a:t>Mężowie zaufania</a:t>
            </a:r>
            <a:r>
              <a:rPr lang="pl-PL" sz="2000" dirty="0">
                <a:solidFill>
                  <a:srgbClr val="000000"/>
                </a:solidFill>
                <a:effectLst>
                  <a:outerShdw blurRad="38100" dist="38100" dir="2700000" algn="tl">
                    <a:srgbClr val="000000">
                      <a:alpha val="43137"/>
                    </a:srgbClr>
                  </a:outerShdw>
                </a:effectLst>
                <a:latin typeface="Calibri" panose="020F0502020204030204" pitchFamily="34" charset="0"/>
              </a:rPr>
              <a:t>. </a:t>
            </a:r>
          </a:p>
          <a:p>
            <a:r>
              <a:rPr lang="pl-PL" sz="2000" dirty="0">
                <a:solidFill>
                  <a:srgbClr val="000000"/>
                </a:solidFill>
                <a:effectLst>
                  <a:outerShdw blurRad="38100" dist="38100" dir="2700000" algn="tl">
                    <a:srgbClr val="000000">
                      <a:alpha val="43137"/>
                    </a:srgbClr>
                  </a:outerShdw>
                </a:effectLst>
                <a:latin typeface="Calibri" panose="020F0502020204030204" pitchFamily="34" charset="0"/>
              </a:rPr>
              <a:t>Przy wszystkich czynnościach wykonywanych przez członków komisji mogą brać udział mężowie zaufania ( art. 51 ustawy o referendum</a:t>
            </a:r>
            <a:r>
              <a:rPr lang="pl-PL" sz="2000" dirty="0" smtClean="0">
                <a:solidFill>
                  <a:srgbClr val="000000"/>
                </a:solidFill>
                <a:effectLst>
                  <a:outerShdw blurRad="38100" dist="38100" dir="2700000" algn="tl">
                    <a:srgbClr val="000000">
                      <a:alpha val="43137"/>
                    </a:srgbClr>
                  </a:outerShdw>
                </a:effectLst>
                <a:latin typeface="Calibri" panose="020F0502020204030204" pitchFamily="34" charset="0"/>
              </a:rPr>
              <a:t>)</a:t>
            </a:r>
            <a:r>
              <a:rPr lang="pl-PL" sz="2000" dirty="0" smtClean="0">
                <a:effectLst>
                  <a:outerShdw blurRad="38100" dist="38100" dir="2700000" algn="tl">
                    <a:srgbClr val="000000">
                      <a:alpha val="43137"/>
                    </a:srgbClr>
                  </a:outerShdw>
                </a:effectLst>
                <a:latin typeface="Calibri" panose="020F0502020204030204" pitchFamily="34" charset="0"/>
              </a:rPr>
              <a:t>. </a:t>
            </a:r>
            <a:r>
              <a:rPr lang="pl-PL" sz="2000" dirty="0">
                <a:effectLst>
                  <a:outerShdw blurRad="38100" dist="38100" dir="2700000" algn="tl">
                    <a:srgbClr val="000000">
                      <a:alpha val="43137"/>
                    </a:srgbClr>
                  </a:outerShdw>
                </a:effectLst>
                <a:latin typeface="Calibri" panose="020F0502020204030204" pitchFamily="34" charset="0"/>
              </a:rPr>
              <a:t>Mężowie zaufania przedstawią komisji zaświadczenie </a:t>
            </a:r>
            <a:r>
              <a:rPr lang="pl-PL" sz="2000" dirty="0" smtClean="0">
                <a:effectLst>
                  <a:outerShdw blurRad="38100" dist="38100" dir="2700000" algn="tl">
                    <a:srgbClr val="000000">
                      <a:alpha val="43137"/>
                    </a:srgbClr>
                  </a:outerShdw>
                </a:effectLst>
                <a:latin typeface="Calibri" panose="020F0502020204030204" pitchFamily="34" charset="0"/>
              </a:rPr>
              <a:t>sporządzone </a:t>
            </a:r>
            <a:r>
              <a:rPr lang="pl-PL" sz="2000" dirty="0">
                <a:effectLst>
                  <a:outerShdw blurRad="38100" dist="38100" dir="2700000" algn="tl">
                    <a:srgbClr val="000000">
                      <a:alpha val="43137"/>
                    </a:srgbClr>
                  </a:outerShdw>
                </a:effectLst>
                <a:latin typeface="Calibri" panose="020F0502020204030204" pitchFamily="34" charset="0"/>
              </a:rPr>
              <a:t>według wzoru określonego przez Państwową Komisję Wyborczą. </a:t>
            </a:r>
            <a:r>
              <a:rPr lang="pl-PL" dirty="0" smtClean="0">
                <a:effectLst>
                  <a:outerShdw blurRad="38100" dist="38100" dir="2700000" algn="tl">
                    <a:srgbClr val="000000">
                      <a:alpha val="43137"/>
                    </a:srgbClr>
                  </a:outerShdw>
                </a:effectLst>
                <a:latin typeface="Calibri" panose="020F0502020204030204" pitchFamily="34" charset="0"/>
              </a:rPr>
              <a:t>	 	</a:t>
            </a:r>
            <a:endParaRPr lang="pl-PL" dirty="0">
              <a:effectLst>
                <a:outerShdw blurRad="38100" dist="38100" dir="2700000" algn="tl">
                  <a:srgbClr val="000000">
                    <a:alpha val="43137"/>
                  </a:srgbClr>
                </a:outerShdw>
              </a:effectLst>
            </a:endParaRPr>
          </a:p>
        </p:txBody>
      </p:sp>
      <p:sp>
        <p:nvSpPr>
          <p:cNvPr id="8" name="Prostokąt 7"/>
          <p:cNvSpPr/>
          <p:nvPr/>
        </p:nvSpPr>
        <p:spPr>
          <a:xfrm>
            <a:off x="2118220" y="4227185"/>
            <a:ext cx="6723776" cy="1631216"/>
          </a:xfrm>
          <a:prstGeom prst="rect">
            <a:avLst/>
          </a:prstGeom>
        </p:spPr>
        <p:txBody>
          <a:bodyPr wrap="square">
            <a:spAutoFit/>
          </a:bodyPr>
          <a:lstStyle/>
          <a:p>
            <a:r>
              <a:rPr lang="pl-PL" sz="2000" b="1" i="1" dirty="0">
                <a:solidFill>
                  <a:schemeClr val="accent6">
                    <a:lumMod val="75000"/>
                  </a:schemeClr>
                </a:solidFill>
                <a:effectLst>
                  <a:outerShdw blurRad="38100" dist="38100" dir="2700000" algn="tl">
                    <a:srgbClr val="000000">
                      <a:alpha val="43137"/>
                    </a:srgbClr>
                  </a:outerShdw>
                </a:effectLst>
                <a:latin typeface="Calibri" panose="020F0502020204030204" pitchFamily="34" charset="0"/>
              </a:rPr>
              <a:t>Przewodniczący komisji może wydawać polecenia o charakterze porządkowym, w przypadku gdy działania mężów zaufania wykraczają poza ich uprawnienia, utrudniają pracę komisji, zakłócają powagę głosowania lub naruszają jego tajność. Fakt ten należy odnotować w punkcie </a:t>
            </a:r>
            <a:r>
              <a:rPr lang="pl-PL" sz="2000" b="1" i="1" u="sng" dirty="0">
                <a:solidFill>
                  <a:schemeClr val="accent6">
                    <a:lumMod val="75000"/>
                  </a:schemeClr>
                </a:solidFill>
                <a:effectLst>
                  <a:outerShdw blurRad="38100" dist="38100" dir="2700000" algn="tl">
                    <a:srgbClr val="000000">
                      <a:alpha val="43137"/>
                    </a:srgbClr>
                  </a:outerShdw>
                </a:effectLst>
                <a:latin typeface="Calibri" panose="020F0502020204030204" pitchFamily="34" charset="0"/>
              </a:rPr>
              <a:t>15 protokołu</a:t>
            </a:r>
            <a:r>
              <a:rPr lang="pl-PL" sz="2000" b="1" i="1" dirty="0">
                <a:solidFill>
                  <a:srgbClr val="C00000"/>
                </a:solidFill>
                <a:effectLst>
                  <a:outerShdw blurRad="38100" dist="38100" dir="2700000" algn="tl">
                    <a:srgbClr val="000000">
                      <a:alpha val="43137"/>
                    </a:srgbClr>
                  </a:outerShdw>
                </a:effectLst>
                <a:latin typeface="Calibri" panose="020F0502020204030204" pitchFamily="34" charset="0"/>
              </a:rPr>
              <a:t>. </a:t>
            </a:r>
            <a:endParaRPr lang="pl-PL" sz="2000" i="1" dirty="0">
              <a:solidFill>
                <a:srgbClr val="C00000"/>
              </a:solidFill>
              <a:effectLst>
                <a:outerShdw blurRad="38100" dist="38100" dir="2700000" algn="tl">
                  <a:srgbClr val="000000">
                    <a:alpha val="43137"/>
                  </a:srgbClr>
                </a:outerShdw>
              </a:effectLst>
            </a:endParaRPr>
          </a:p>
        </p:txBody>
      </p:sp>
    </p:spTree>
    <p:custDataLst>
      <p:tags r:id="rId1"/>
    </p:custDataLst>
    <p:extLst>
      <p:ext uri="{BB962C8B-B14F-4D97-AF65-F5344CB8AC3E}">
        <p14:creationId xmlns:p14="http://schemas.microsoft.com/office/powerpoint/2010/main" val="898925579"/>
      </p:ext>
    </p:extLst>
  </p:cSld>
  <p:clrMapOvr>
    <a:masterClrMapping/>
  </p:clrMapOvr>
  <p:transition spd="slow" advTm="20897">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0" y="780087"/>
            <a:ext cx="8656320" cy="584775"/>
          </a:xfrm>
          <a:prstGeom prst="rect">
            <a:avLst/>
          </a:prstGeom>
          <a:noFill/>
        </p:spPr>
        <p:txBody>
          <a:bodyPr wrap="square" lIns="91440" tIns="45720" rIns="91440" bIns="45720">
            <a:spAutoFit/>
          </a:bodyPr>
          <a:lstStyle/>
          <a:p>
            <a:pPr algn="ctr"/>
            <a:r>
              <a:rPr lang="pl-PL" sz="3200" u="sng"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6" name="Prostokąt 5"/>
          <p:cNvSpPr/>
          <p:nvPr/>
        </p:nvSpPr>
        <p:spPr>
          <a:xfrm>
            <a:off x="82378" y="537014"/>
            <a:ext cx="8979243" cy="4093428"/>
          </a:xfrm>
          <a:prstGeom prst="rect">
            <a:avLst/>
          </a:prstGeom>
        </p:spPr>
        <p:txBody>
          <a:bodyPr wrap="square">
            <a:spAutoFit/>
          </a:bodyPr>
          <a:lstStyle/>
          <a:p>
            <a:endParaRPr lang="pl-PL" sz="2000" dirty="0"/>
          </a:p>
          <a:p>
            <a:r>
              <a:rPr lang="pl-PL" sz="2000" b="1" dirty="0">
                <a:effectLst>
                  <a:outerShdw blurRad="38100" dist="38100" dir="2700000" algn="tl">
                    <a:srgbClr val="000000">
                      <a:alpha val="43137"/>
                    </a:srgbClr>
                  </a:outerShdw>
                </a:effectLst>
              </a:rPr>
              <a:t>Przed rozpoczęciem głosowania </a:t>
            </a:r>
            <a:r>
              <a:rPr lang="pl-PL" sz="2000" dirty="0">
                <a:effectLst>
                  <a:outerShdw blurRad="38100" dist="38100" dir="2700000" algn="tl">
                    <a:srgbClr val="000000">
                      <a:alpha val="43137"/>
                    </a:srgbClr>
                  </a:outerShdw>
                </a:effectLst>
              </a:rPr>
              <a:t>komisja, w możliwie pełnym składzie: </a:t>
            </a:r>
          </a:p>
          <a:p>
            <a:r>
              <a:rPr lang="pl-PL" sz="2000" dirty="0">
                <a:effectLst>
                  <a:outerShdw blurRad="38100" dist="38100" dir="2700000" algn="tl">
                    <a:srgbClr val="000000">
                      <a:alpha val="43137"/>
                    </a:srgbClr>
                  </a:outerShdw>
                </a:effectLst>
              </a:rPr>
              <a:t>a) sprawdza dostarczone jej dokumenty oraz pieczęć komisji; </a:t>
            </a:r>
          </a:p>
          <a:p>
            <a:r>
              <a:rPr lang="pl-PL" sz="2000" dirty="0">
                <a:effectLst>
                  <a:outerShdw blurRad="38100" dist="38100" dir="2700000" algn="tl">
                    <a:srgbClr val="000000">
                      <a:alpha val="43137"/>
                    </a:srgbClr>
                  </a:outerShdw>
                </a:effectLst>
              </a:rPr>
              <a:t>b) ponownie przelicza karty do głosowania – </a:t>
            </a:r>
            <a:r>
              <a:rPr lang="pl-PL" sz="2000" b="1" i="1" u="sng" dirty="0">
                <a:solidFill>
                  <a:schemeClr val="accent6">
                    <a:lumMod val="75000"/>
                  </a:schemeClr>
                </a:solidFill>
                <a:effectLst>
                  <a:outerShdw blurRad="38100" dist="38100" dir="2700000" algn="tl">
                    <a:srgbClr val="000000">
                      <a:alpha val="43137"/>
                    </a:srgbClr>
                  </a:outerShdw>
                </a:effectLst>
              </a:rPr>
              <a:t>ustaloną liczbę komisja wpisuje w punkcie 2 protokołu głosowania w obwodzie; </a:t>
            </a:r>
            <a:endParaRPr lang="pl-PL" sz="2000" i="1" u="sng" dirty="0">
              <a:solidFill>
                <a:schemeClr val="accent6">
                  <a:lumMod val="75000"/>
                </a:schemeClr>
              </a:solidFill>
              <a:effectLst>
                <a:outerShdw blurRad="38100" dist="38100" dir="2700000" algn="tl">
                  <a:srgbClr val="000000">
                    <a:alpha val="43137"/>
                  </a:srgbClr>
                </a:outerShdw>
              </a:effectLst>
            </a:endParaRPr>
          </a:p>
          <a:p>
            <a:r>
              <a:rPr lang="pl-PL" sz="2000" dirty="0">
                <a:effectLst>
                  <a:outerShdw blurRad="38100" dist="38100" dir="2700000" algn="tl">
                    <a:srgbClr val="000000">
                      <a:alpha val="43137"/>
                    </a:srgbClr>
                  </a:outerShdw>
                </a:effectLst>
              </a:rPr>
              <a:t>c) zaleca się ostemplowanie wszystkich kart do głosowania przed otwarciem lokalu, tj. przed godziną </a:t>
            </a:r>
            <a:r>
              <a:rPr lang="pl-PL" sz="2000" dirty="0" smtClean="0">
                <a:effectLst>
                  <a:outerShdw blurRad="38100" dist="38100" dir="2700000" algn="tl">
                    <a:srgbClr val="000000">
                      <a:alpha val="43137"/>
                    </a:srgbClr>
                  </a:outerShdw>
                </a:effectLst>
              </a:rPr>
              <a:t>7.00</a:t>
            </a:r>
            <a:r>
              <a:rPr lang="pl-PL" sz="2000" dirty="0">
                <a:effectLst>
                  <a:outerShdw blurRad="38100" dist="38100" dir="2700000" algn="tl">
                    <a:srgbClr val="000000">
                      <a:alpha val="43137"/>
                    </a:srgbClr>
                  </a:outerShdw>
                </a:effectLst>
              </a:rPr>
              <a:t>. Po ostemplowaniu wszystkich kart należy je wraz z pieczęcią komisji odpowiednio zabezpieczyć; </a:t>
            </a:r>
          </a:p>
          <a:p>
            <a:r>
              <a:rPr lang="pl-PL" sz="2000" dirty="0">
                <a:effectLst>
                  <a:outerShdw blurRad="38100" dist="38100" dir="2700000" algn="tl">
                    <a:srgbClr val="000000">
                      <a:alpha val="43137"/>
                    </a:srgbClr>
                  </a:outerShdw>
                </a:effectLst>
              </a:rPr>
              <a:t>d) rozkłada spis osób uprawnionych do udziału w referendum oraz karty do głosowania w sposób ułatwiający prowadzenie głosowania; </a:t>
            </a:r>
          </a:p>
          <a:p>
            <a:r>
              <a:rPr lang="pl-PL" sz="2000" dirty="0">
                <a:effectLst>
                  <a:outerShdw blurRad="38100" dist="38100" dir="2700000" algn="tl">
                    <a:srgbClr val="000000">
                      <a:alpha val="43137"/>
                    </a:srgbClr>
                  </a:outerShdw>
                </a:effectLst>
              </a:rPr>
              <a:t>e) sprawdza, czy w lokalu w widocznym miejscu wywieszone są urzędowe obwieszczenia i </a:t>
            </a:r>
            <a:r>
              <a:rPr lang="pl-PL" sz="2000" dirty="0" smtClean="0">
                <a:effectLst>
                  <a:outerShdw blurRad="38100" dist="38100" dir="2700000" algn="tl">
                    <a:srgbClr val="000000">
                      <a:alpha val="43137"/>
                    </a:srgbClr>
                  </a:outerShdw>
                </a:effectLst>
              </a:rPr>
              <a:t>informacje</a:t>
            </a:r>
          </a:p>
          <a:p>
            <a:r>
              <a:rPr lang="pl-PL" sz="2000" dirty="0" smtClean="0">
                <a:effectLst>
                  <a:outerShdw blurRad="38100" dist="38100" dir="2700000" algn="tl">
                    <a:srgbClr val="000000">
                      <a:alpha val="43137"/>
                    </a:srgbClr>
                  </a:outerShdw>
                </a:effectLst>
              </a:rPr>
              <a:t>f</a:t>
            </a:r>
            <a:r>
              <a:rPr lang="pl-PL" sz="2000" dirty="0">
                <a:effectLst>
                  <a:outerShdw blurRad="38100" dist="38100" dir="2700000" algn="tl">
                    <a:srgbClr val="000000">
                      <a:alpha val="43137"/>
                    </a:srgbClr>
                  </a:outerShdw>
                </a:effectLst>
              </a:rPr>
              <a:t>) sprawdza, czy urna jest pusta, a następnie zamyka ją i opieczętowuje; </a:t>
            </a:r>
          </a:p>
        </p:txBody>
      </p:sp>
      <p:sp>
        <p:nvSpPr>
          <p:cNvPr id="2" name="Prostokąt 1"/>
          <p:cNvSpPr/>
          <p:nvPr/>
        </p:nvSpPr>
        <p:spPr>
          <a:xfrm>
            <a:off x="2313185" y="4739737"/>
            <a:ext cx="6343135" cy="1015663"/>
          </a:xfrm>
          <a:prstGeom prst="rect">
            <a:avLst/>
          </a:prstGeom>
        </p:spPr>
        <p:txBody>
          <a:bodyPr wrap="square">
            <a:spAutoFit/>
          </a:bodyPr>
          <a:lstStyle/>
          <a:p>
            <a:r>
              <a:rPr lang="pl-PL" sz="2000" b="1" dirty="0">
                <a:solidFill>
                  <a:srgbClr val="002060"/>
                </a:solidFill>
                <a:effectLst>
                  <a:outerShdw blurRad="38100" dist="38100" dir="2700000" algn="tl">
                    <a:srgbClr val="000000">
                      <a:alpha val="43137"/>
                    </a:srgbClr>
                  </a:outerShdw>
                </a:effectLst>
              </a:rPr>
              <a:t>urna powinna być ustawiona w takim miejscu, by była przez cały czas głosowania widoczna dla członków komisji i mężów zaufania</a:t>
            </a:r>
            <a:r>
              <a:rPr lang="pl-PL" sz="2000" dirty="0">
                <a:solidFill>
                  <a:srgbClr val="002060"/>
                </a:solidFill>
                <a:effectLst>
                  <a:outerShdw blurRad="38100" dist="38100" dir="2700000" algn="tl">
                    <a:srgbClr val="000000">
                      <a:alpha val="43137"/>
                    </a:srgbClr>
                  </a:outerShdw>
                </a:effectLst>
              </a:rPr>
              <a:t>; </a:t>
            </a:r>
            <a:r>
              <a:rPr lang="pl-PL" sz="2000" b="1" dirty="0">
                <a:solidFill>
                  <a:srgbClr val="002060"/>
                </a:solidFill>
                <a:effectLst>
                  <a:outerShdw blurRad="38100" dist="38100" dir="2700000" algn="tl">
                    <a:srgbClr val="000000">
                      <a:alpha val="43137"/>
                    </a:srgbClr>
                  </a:outerShdw>
                </a:effectLst>
              </a:rPr>
              <a:t>Urny nie wolno wynosić z lokalu. </a:t>
            </a:r>
            <a:endParaRPr lang="pl-PL" sz="2000" dirty="0">
              <a:solidFill>
                <a:srgbClr val="002060"/>
              </a:solidFill>
              <a:effectLst>
                <a:outerShdw blurRad="38100" dist="38100" dir="2700000" algn="tl">
                  <a:srgbClr val="000000">
                    <a:alpha val="43137"/>
                  </a:srgbClr>
                </a:outerShdw>
              </a:effectLst>
            </a:endParaRPr>
          </a:p>
        </p:txBody>
      </p:sp>
    </p:spTree>
    <p:custDataLst>
      <p:tags r:id="rId1"/>
    </p:custDataLst>
    <p:extLst>
      <p:ext uri="{BB962C8B-B14F-4D97-AF65-F5344CB8AC3E}">
        <p14:creationId xmlns:p14="http://schemas.microsoft.com/office/powerpoint/2010/main" val="28594115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897">
        <p15:prstTrans prst="drape"/>
      </p:transition>
    </mc:Choice>
    <mc:Fallback xmlns="">
      <p:transition spd="slow" advTm="2089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846518" y="1566962"/>
            <a:ext cx="7291675" cy="3262432"/>
          </a:xfrm>
          <a:prstGeom prst="rect">
            <a:avLst/>
          </a:prstGeom>
          <a:noFill/>
        </p:spPr>
        <p:txBody>
          <a:bodyPr wrap="none" lIns="91440" tIns="45720" rIns="91440" bIns="45720">
            <a:spAutoFit/>
          </a:bodyPr>
          <a:lstStyle/>
          <a:p>
            <a:pPr algn="ctr"/>
            <a:r>
              <a:rPr lang="pl-PL"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Zadania komisji</a:t>
            </a:r>
          </a:p>
          <a:p>
            <a:pPr algn="ctr"/>
            <a:r>
              <a:rPr lang="pl-PL"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w trakcie głosowania</a:t>
            </a:r>
          </a:p>
          <a:p>
            <a:pPr algn="ctr"/>
            <a:r>
              <a:rPr lang="pl-PL" sz="4400" b="1" dirty="0" smtClean="0">
                <a:effectLst>
                  <a:outerShdw blurRad="38100" dist="38100" dir="2700000" algn="tl">
                    <a:srgbClr val="000000">
                      <a:alpha val="43137"/>
                    </a:srgbClr>
                  </a:outerShdw>
                </a:effectLst>
              </a:rPr>
              <a:t>Głosowanie </a:t>
            </a:r>
            <a:r>
              <a:rPr lang="pl-PL" sz="4400" b="1" dirty="0">
                <a:effectLst>
                  <a:outerShdw blurRad="38100" dist="38100" dir="2700000" algn="tl">
                    <a:srgbClr val="000000">
                      <a:alpha val="43137"/>
                    </a:srgbClr>
                  </a:outerShdw>
                </a:effectLst>
              </a:rPr>
              <a:t>odbywa </a:t>
            </a:r>
            <a:r>
              <a:rPr lang="pl-PL" sz="4400" b="1" dirty="0" smtClean="0">
                <a:effectLst>
                  <a:outerShdw blurRad="38100" dist="38100" dir="2700000" algn="tl">
                    <a:srgbClr val="000000">
                      <a:alpha val="43137"/>
                    </a:srgbClr>
                  </a:outerShdw>
                </a:effectLst>
              </a:rPr>
              <a:t>się</a:t>
            </a:r>
            <a:endParaRPr lang="pl-PL" sz="4400" b="1" dirty="0">
              <a:effectLst>
                <a:outerShdw blurRad="38100" dist="38100" dir="2700000" algn="tl">
                  <a:srgbClr val="000000">
                    <a:alpha val="43137"/>
                  </a:srgbClr>
                </a:outerShdw>
              </a:effectLst>
            </a:endParaRPr>
          </a:p>
          <a:p>
            <a:pPr algn="ctr"/>
            <a:r>
              <a:rPr lang="pl-PL" sz="4400" b="1" dirty="0">
                <a:effectLst>
                  <a:outerShdw blurRad="38100" dist="38100" dir="2700000" algn="tl">
                    <a:srgbClr val="000000">
                      <a:alpha val="43137"/>
                    </a:srgbClr>
                  </a:outerShdw>
                </a:effectLst>
              </a:rPr>
              <a:t>w godzinach od 7.00 do 21.00</a:t>
            </a:r>
            <a:r>
              <a:rPr lang="pl-PL" sz="5400" b="1" dirty="0"/>
              <a:t>.</a:t>
            </a:r>
            <a:endParaRPr lang="pl-PL"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custDataLst>
      <p:tags r:id="rId1"/>
    </p:custDataLst>
    <p:extLst>
      <p:ext uri="{BB962C8B-B14F-4D97-AF65-F5344CB8AC3E}">
        <p14:creationId xmlns:p14="http://schemas.microsoft.com/office/powerpoint/2010/main" val="16112445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897">
        <p15:prstTrans prst="drape"/>
      </p:transition>
    </mc:Choice>
    <mc:Fallback xmlns="">
      <p:transition spd="slow" advTm="2089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148047" y="672366"/>
            <a:ext cx="8656320" cy="1077218"/>
          </a:xfrm>
          <a:prstGeom prst="rect">
            <a:avLst/>
          </a:prstGeom>
          <a:noFill/>
        </p:spPr>
        <p:txBody>
          <a:bodyPr wrap="square" lIns="91440" tIns="45720" rIns="91440" bIns="45720">
            <a:spAutoFit/>
          </a:bodyPr>
          <a:lstStyle/>
          <a:p>
            <a:pPr algn="ctr"/>
            <a:r>
              <a:rPr lang="pl-PL" sz="3200" u="sng"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Przed wydaniem karty do głosowania</a:t>
            </a:r>
          </a:p>
          <a:p>
            <a:pPr algn="ct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Prostokąt 4"/>
          <p:cNvSpPr/>
          <p:nvPr/>
        </p:nvSpPr>
        <p:spPr>
          <a:xfrm>
            <a:off x="386944" y="1293935"/>
            <a:ext cx="8656320" cy="4031873"/>
          </a:xfrm>
          <a:prstGeom prst="rect">
            <a:avLst/>
          </a:prstGeom>
        </p:spPr>
        <p:txBody>
          <a:bodyPr wrap="square">
            <a:spAutoFit/>
          </a:bodyPr>
          <a:lstStyle/>
          <a:p>
            <a:endParaRPr lang="pl-PL" sz="2000" dirty="0">
              <a:solidFill>
                <a:srgbClr val="000000"/>
              </a:solidFill>
              <a:latin typeface="Calibri" panose="020F0502020204030204" pitchFamily="34" charset="0"/>
            </a:endParaRPr>
          </a:p>
          <a:p>
            <a:pPr marL="285750" indent="-285750">
              <a:buFont typeface="Arial" panose="020B0604020202020204" pitchFamily="34" charset="0"/>
              <a:buChar char="•"/>
            </a:pPr>
            <a:r>
              <a:rPr lang="pl-PL" sz="2000" dirty="0" smtClean="0">
                <a:solidFill>
                  <a:srgbClr val="002060"/>
                </a:solidFill>
                <a:effectLst>
                  <a:outerShdw blurRad="38100" dist="38100" dir="2700000" algn="tl">
                    <a:srgbClr val="000000">
                      <a:alpha val="43137"/>
                    </a:srgbClr>
                  </a:outerShdw>
                </a:effectLst>
                <a:latin typeface="Calibri" panose="020F0502020204030204" pitchFamily="34" charset="0"/>
              </a:rPr>
              <a:t>sprawdzamy </a:t>
            </a:r>
            <a:r>
              <a:rPr lang="pl-PL" sz="2000" dirty="0">
                <a:solidFill>
                  <a:srgbClr val="002060"/>
                </a:solidFill>
                <a:effectLst>
                  <a:outerShdw blurRad="38100" dist="38100" dir="2700000" algn="tl">
                    <a:srgbClr val="000000">
                      <a:alpha val="43137"/>
                    </a:srgbClr>
                  </a:outerShdw>
                </a:effectLst>
                <a:latin typeface="Calibri" panose="020F0502020204030204" pitchFamily="34" charset="0"/>
              </a:rPr>
              <a:t>tożsamość głosującego na podstawie dowodu osobistego lub każdego innego dokumentu z fotografią (art. 52 § 1 Kodeksu </a:t>
            </a:r>
            <a:r>
              <a:rPr lang="pl-PL" sz="2000" dirty="0" smtClean="0">
                <a:solidFill>
                  <a:srgbClr val="002060"/>
                </a:solidFill>
                <a:effectLst>
                  <a:outerShdw blurRad="38100" dist="38100" dir="2700000" algn="tl">
                    <a:srgbClr val="000000">
                      <a:alpha val="43137"/>
                    </a:srgbClr>
                  </a:outerShdw>
                </a:effectLst>
                <a:latin typeface="Calibri" panose="020F0502020204030204" pitchFamily="34" charset="0"/>
              </a:rPr>
              <a:t>wyborczego)</a:t>
            </a:r>
          </a:p>
          <a:p>
            <a:pPr marL="285750" indent="-285750">
              <a:buFont typeface="Arial" panose="020B0604020202020204" pitchFamily="34" charset="0"/>
              <a:buChar char="•"/>
            </a:pPr>
            <a:r>
              <a:rPr lang="pl-PL" sz="2000" dirty="0" smtClean="0">
                <a:solidFill>
                  <a:srgbClr val="002060"/>
                </a:solidFill>
                <a:effectLst>
                  <a:outerShdw blurRad="38100" dist="38100" dir="2700000" algn="tl">
                    <a:srgbClr val="000000">
                      <a:alpha val="43137"/>
                    </a:srgbClr>
                  </a:outerShdw>
                </a:effectLst>
                <a:latin typeface="Calibri" panose="020F0502020204030204" pitchFamily="34" charset="0"/>
              </a:rPr>
              <a:t>ustalamy, </a:t>
            </a:r>
            <a:r>
              <a:rPr lang="pl-PL" sz="2000" dirty="0">
                <a:solidFill>
                  <a:srgbClr val="002060"/>
                </a:solidFill>
                <a:effectLst>
                  <a:outerShdw blurRad="38100" dist="38100" dir="2700000" algn="tl">
                    <a:srgbClr val="000000">
                      <a:alpha val="43137"/>
                    </a:srgbClr>
                  </a:outerShdw>
                </a:effectLst>
                <a:latin typeface="Calibri" panose="020F0502020204030204" pitchFamily="34" charset="0"/>
              </a:rPr>
              <a:t>czy osoba ta jest uprawniona do głosowania w tym obwodzie, przez sprawdzenie, czy jego nazwisko jest ujęte w spisie osób uprawnionych do udziału w </a:t>
            </a:r>
            <a:r>
              <a:rPr lang="pl-PL" sz="2000" dirty="0" smtClean="0">
                <a:solidFill>
                  <a:srgbClr val="002060"/>
                </a:solidFill>
                <a:effectLst>
                  <a:outerShdw blurRad="38100" dist="38100" dir="2700000" algn="tl">
                    <a:srgbClr val="000000">
                      <a:alpha val="43137"/>
                    </a:srgbClr>
                  </a:outerShdw>
                </a:effectLst>
                <a:latin typeface="Calibri" panose="020F0502020204030204" pitchFamily="34" charset="0"/>
              </a:rPr>
              <a:t>referendum</a:t>
            </a:r>
          </a:p>
          <a:p>
            <a:r>
              <a:rPr lang="pl-PL" sz="2000" dirty="0" smtClean="0">
                <a:effectLst>
                  <a:outerShdw blurRad="38100" dist="38100" dir="2700000" algn="tl">
                    <a:srgbClr val="000000">
                      <a:alpha val="43137"/>
                    </a:srgbClr>
                  </a:outerShdw>
                </a:effectLst>
              </a:rPr>
              <a:t>W </a:t>
            </a:r>
            <a:r>
              <a:rPr lang="pl-PL" sz="2000" dirty="0">
                <a:effectLst>
                  <a:outerShdw blurRad="38100" dist="38100" dir="2700000" algn="tl">
                    <a:srgbClr val="000000">
                      <a:alpha val="43137"/>
                    </a:srgbClr>
                  </a:outerShdw>
                </a:effectLst>
              </a:rPr>
              <a:t>dniu głosowania komisja dopisze do spisu osób uprawnionych do udziału w referendum (na dodatkowym formularzu spisu) </a:t>
            </a:r>
            <a:r>
              <a:rPr lang="pl-PL" sz="2000" b="1" dirty="0">
                <a:effectLst>
                  <a:outerShdw blurRad="38100" dist="38100" dir="2700000" algn="tl">
                    <a:srgbClr val="000000">
                      <a:alpha val="43137"/>
                    </a:srgbClr>
                  </a:outerShdw>
                </a:effectLst>
              </a:rPr>
              <a:t>osobę pominiętą w spisie</a:t>
            </a:r>
            <a:r>
              <a:rPr lang="pl-PL" sz="2000" dirty="0">
                <a:effectLst>
                  <a:outerShdw blurRad="38100" dist="38100" dir="2700000" algn="tl">
                    <a:srgbClr val="000000">
                      <a:alpha val="43137"/>
                    </a:srgbClr>
                  </a:outerShdw>
                </a:effectLst>
              </a:rPr>
              <a:t>, jeżeli udokumentuje ona (np. przedstawiając dowód osobisty), iż stale zamieszkuje na terenie tego obwodu głosowania, a ewidencja ludności urzędu gminy, na żądanie komisji, potwierdzi </a:t>
            </a:r>
            <a:r>
              <a:rPr lang="pl-PL" sz="2000" dirty="0" smtClean="0">
                <a:effectLst>
                  <a:outerShdw blurRad="38100" dist="38100" dir="2700000" algn="tl">
                    <a:srgbClr val="000000">
                      <a:alpha val="43137"/>
                    </a:srgbClr>
                  </a:outerShdw>
                </a:effectLst>
              </a:rPr>
              <a:t>to telefonicznie.</a:t>
            </a:r>
            <a:endParaRPr lang="pl-PL" sz="2000" dirty="0"/>
          </a:p>
          <a:p>
            <a:endParaRPr lang="pl-PL" dirty="0">
              <a:effectLst>
                <a:outerShdw blurRad="38100" dist="38100" dir="2700000" algn="tl">
                  <a:srgbClr val="000000">
                    <a:alpha val="43137"/>
                  </a:srgbClr>
                </a:outerShdw>
              </a:effectLst>
            </a:endParaRPr>
          </a:p>
          <a:p>
            <a:pPr marL="285750" indent="-285750">
              <a:buFont typeface="Arial" panose="020B0604020202020204" pitchFamily="34" charset="0"/>
              <a:buChar char="•"/>
            </a:pPr>
            <a:endParaRPr lang="pl-PL" dirty="0">
              <a:solidFill>
                <a:srgbClr val="002060"/>
              </a:solidFill>
              <a:effectLst>
                <a:outerShdw blurRad="38100" dist="38100" dir="2700000" algn="tl">
                  <a:srgbClr val="000000">
                    <a:alpha val="43137"/>
                  </a:srgbClr>
                </a:outerShdw>
              </a:effectLst>
              <a:latin typeface="Calibri" panose="020F0502020204030204" pitchFamily="34" charset="0"/>
            </a:endParaRPr>
          </a:p>
        </p:txBody>
      </p:sp>
      <p:sp>
        <p:nvSpPr>
          <p:cNvPr id="6" name="Prostokąt 5"/>
          <p:cNvSpPr/>
          <p:nvPr/>
        </p:nvSpPr>
        <p:spPr>
          <a:xfrm>
            <a:off x="1638300" y="4725643"/>
            <a:ext cx="7791908" cy="1200329"/>
          </a:xfrm>
          <a:prstGeom prst="rect">
            <a:avLst/>
          </a:prstGeom>
        </p:spPr>
        <p:txBody>
          <a:bodyPr wrap="square">
            <a:spAutoFit/>
          </a:bodyPr>
          <a:lstStyle/>
          <a:p>
            <a:r>
              <a:rPr lang="pl-PL" i="1" dirty="0" smtClean="0">
                <a:solidFill>
                  <a:schemeClr val="accent6">
                    <a:lumMod val="75000"/>
                  </a:schemeClr>
                </a:solidFill>
                <a:effectLst>
                  <a:outerShdw blurRad="38100" dist="38100" dir="2700000" algn="tl">
                    <a:srgbClr val="000000">
                      <a:alpha val="43137"/>
                    </a:srgbClr>
                  </a:outerShdw>
                </a:effectLst>
              </a:rPr>
              <a:t>Członek </a:t>
            </a:r>
            <a:r>
              <a:rPr lang="pl-PL" i="1" dirty="0">
                <a:solidFill>
                  <a:schemeClr val="accent6">
                    <a:lumMod val="75000"/>
                  </a:schemeClr>
                </a:solidFill>
                <a:effectLst>
                  <a:outerShdw blurRad="38100" dist="38100" dir="2700000" algn="tl">
                    <a:srgbClr val="000000">
                      <a:alpha val="43137"/>
                    </a:srgbClr>
                  </a:outerShdw>
                </a:effectLst>
              </a:rPr>
              <a:t>komisji dopisujący ,na </a:t>
            </a:r>
            <a:r>
              <a:rPr lang="pl-PL" i="1" dirty="0" smtClean="0">
                <a:solidFill>
                  <a:schemeClr val="accent6">
                    <a:lumMod val="75000"/>
                  </a:schemeClr>
                </a:solidFill>
                <a:effectLst>
                  <a:outerShdw blurRad="38100" dist="38100" dir="2700000" algn="tl">
                    <a:srgbClr val="000000">
                      <a:alpha val="43137"/>
                    </a:srgbClr>
                  </a:outerShdw>
                </a:effectLst>
              </a:rPr>
              <a:t>dodatkowym </a:t>
            </a:r>
            <a:r>
              <a:rPr lang="pl-PL" i="1" dirty="0">
                <a:solidFill>
                  <a:schemeClr val="accent6">
                    <a:lumMod val="75000"/>
                  </a:schemeClr>
                </a:solidFill>
                <a:effectLst>
                  <a:outerShdw blurRad="38100" dist="38100" dir="2700000" algn="tl">
                    <a:srgbClr val="000000">
                      <a:alpha val="43137"/>
                    </a:srgbClr>
                  </a:outerShdw>
                </a:effectLst>
              </a:rPr>
              <a:t>formularzu, osoby uprawnione </a:t>
            </a:r>
            <a:r>
              <a:rPr lang="pl-PL" i="1" dirty="0" smtClean="0">
                <a:solidFill>
                  <a:schemeClr val="accent6">
                    <a:lumMod val="75000"/>
                  </a:schemeClr>
                </a:solidFill>
                <a:effectLst>
                  <a:outerShdw blurRad="38100" dist="38100" dir="2700000" algn="tl">
                    <a:srgbClr val="000000">
                      <a:alpha val="43137"/>
                    </a:srgbClr>
                  </a:outerShdw>
                </a:effectLst>
              </a:rPr>
              <a:t>każdorazowo</a:t>
            </a:r>
            <a:r>
              <a:rPr lang="pl-PL" i="1" dirty="0">
                <a:solidFill>
                  <a:schemeClr val="accent6">
                    <a:lumMod val="75000"/>
                  </a:schemeClr>
                </a:solidFill>
                <a:effectLst>
                  <a:outerShdw blurRad="38100" dist="38100" dir="2700000" algn="tl">
                    <a:srgbClr val="000000">
                      <a:alpha val="43137"/>
                    </a:srgbClr>
                  </a:outerShdw>
                </a:effectLst>
              </a:rPr>
              <a:t>, obok imienia i nazwiska osoby dopisanej umieszcza swoją parafę. Po zakończeniu głosowania </a:t>
            </a:r>
            <a:r>
              <a:rPr lang="pl-PL" i="1" dirty="0" smtClean="0">
                <a:solidFill>
                  <a:schemeClr val="accent6">
                    <a:lumMod val="75000"/>
                  </a:schemeClr>
                </a:solidFill>
                <a:effectLst>
                  <a:outerShdw blurRad="38100" dist="38100" dir="2700000" algn="tl">
                    <a:srgbClr val="000000">
                      <a:alpha val="43137"/>
                    </a:srgbClr>
                  </a:outerShdw>
                </a:effectLst>
              </a:rPr>
              <a:t>formularz </a:t>
            </a:r>
            <a:r>
              <a:rPr lang="pl-PL" i="1" dirty="0">
                <a:solidFill>
                  <a:schemeClr val="accent6">
                    <a:lumMod val="75000"/>
                  </a:schemeClr>
                </a:solidFill>
                <a:effectLst>
                  <a:outerShdw blurRad="38100" dist="38100" dir="2700000" algn="tl">
                    <a:srgbClr val="000000">
                      <a:alpha val="43137"/>
                    </a:srgbClr>
                  </a:outerShdw>
                </a:effectLst>
              </a:rPr>
              <a:t>powinien być ostemplowany pieczęcią komisji oraz podpisany przez przewodniczącego komisji lub jego </a:t>
            </a:r>
            <a:r>
              <a:rPr lang="pl-PL" i="1" dirty="0" smtClean="0">
                <a:solidFill>
                  <a:schemeClr val="accent6">
                    <a:lumMod val="75000"/>
                  </a:schemeClr>
                </a:solidFill>
                <a:effectLst>
                  <a:outerShdw blurRad="38100" dist="38100" dir="2700000" algn="tl">
                    <a:srgbClr val="000000">
                      <a:alpha val="43137"/>
                    </a:srgbClr>
                  </a:outerShdw>
                </a:effectLst>
              </a:rPr>
              <a:t>zastępcę</a:t>
            </a:r>
            <a:endParaRPr lang="pl-PL" i="1" dirty="0">
              <a:solidFill>
                <a:srgbClr val="C00000"/>
              </a:solidFill>
              <a:effectLst>
                <a:outerShdw blurRad="38100" dist="38100" dir="2700000" algn="tl">
                  <a:srgbClr val="000000">
                    <a:alpha val="43137"/>
                  </a:srgbClr>
                </a:outerShdw>
              </a:effectLst>
            </a:endParaRPr>
          </a:p>
        </p:txBody>
      </p:sp>
    </p:spTree>
    <p:custDataLst>
      <p:tags r:id="rId1"/>
    </p:custDataLst>
    <p:extLst>
      <p:ext uri="{BB962C8B-B14F-4D97-AF65-F5344CB8AC3E}">
        <p14:creationId xmlns:p14="http://schemas.microsoft.com/office/powerpoint/2010/main" val="17277113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897">
        <p15:prstTrans prst="drape"/>
      </p:transition>
    </mc:Choice>
    <mc:Fallback xmlns="">
      <p:transition spd="slow" advTm="20897">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148047" y="672366"/>
            <a:ext cx="8656320" cy="1077218"/>
          </a:xfrm>
          <a:prstGeom prst="rect">
            <a:avLst/>
          </a:prstGeom>
          <a:noFill/>
        </p:spPr>
        <p:txBody>
          <a:bodyPr wrap="square" lIns="91440" tIns="45720" rIns="91440" bIns="45720">
            <a:spAutoFit/>
          </a:bodyPr>
          <a:lstStyle/>
          <a:p>
            <a:pPr algn="ctr"/>
            <a:r>
              <a:rPr lang="pl-PL" sz="3200" u="sng"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Wydawanie karty do głosowania</a:t>
            </a:r>
          </a:p>
          <a:p>
            <a:pPr algn="ct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Prostokąt 4"/>
          <p:cNvSpPr/>
          <p:nvPr/>
        </p:nvSpPr>
        <p:spPr>
          <a:xfrm>
            <a:off x="386944" y="1293935"/>
            <a:ext cx="8656320" cy="2862322"/>
          </a:xfrm>
          <a:prstGeom prst="rect">
            <a:avLst/>
          </a:prstGeom>
        </p:spPr>
        <p:txBody>
          <a:bodyPr wrap="square">
            <a:spAutoFit/>
          </a:bodyPr>
          <a:lstStyle/>
          <a:p>
            <a:endParaRPr lang="pl-PL" sz="2000" dirty="0">
              <a:solidFill>
                <a:srgbClr val="000000"/>
              </a:solidFill>
              <a:latin typeface="Calibri" panose="020F0502020204030204" pitchFamily="34" charset="0"/>
            </a:endParaRPr>
          </a:p>
          <a:p>
            <a:pPr marL="285750" indent="-285750">
              <a:buFont typeface="Arial" panose="020B0604020202020204" pitchFamily="34" charset="0"/>
              <a:buChar char="•"/>
            </a:pPr>
            <a:r>
              <a:rPr lang="pl-PL" sz="2000" dirty="0">
                <a:solidFill>
                  <a:srgbClr val="002060"/>
                </a:solidFill>
                <a:effectLst>
                  <a:outerShdw blurRad="38100" dist="38100" dir="2700000" algn="tl">
                    <a:srgbClr val="000000">
                      <a:alpha val="43137"/>
                    </a:srgbClr>
                  </a:outerShdw>
                </a:effectLst>
              </a:rPr>
              <a:t>Przy wydawaniu kart do głosowania obwodowa komisja sprawdza, czy wydawane karty są ostemplowane jej pieczęcią. Ponadto komisja zwraca uwagę, by głosujący potwierdził własnoręcznym </a:t>
            </a:r>
            <a:r>
              <a:rPr lang="pl-PL" sz="2000" dirty="0" smtClean="0">
                <a:solidFill>
                  <a:srgbClr val="002060"/>
                </a:solidFill>
                <a:effectLst>
                  <a:outerShdw blurRad="38100" dist="38100" dir="2700000" algn="tl">
                    <a:srgbClr val="000000">
                      <a:alpha val="43137"/>
                    </a:srgbClr>
                  </a:outerShdw>
                </a:effectLst>
              </a:rPr>
              <a:t>podpisem, </a:t>
            </a:r>
            <a:r>
              <a:rPr lang="pl-PL" sz="2000" dirty="0">
                <a:solidFill>
                  <a:srgbClr val="002060"/>
                </a:solidFill>
                <a:effectLst>
                  <a:outerShdw blurRad="38100" dist="38100" dir="2700000" algn="tl">
                    <a:srgbClr val="000000">
                      <a:alpha val="43137"/>
                    </a:srgbClr>
                  </a:outerShdw>
                </a:effectLst>
              </a:rPr>
              <a:t>fakt otrzymania karty</a:t>
            </a:r>
            <a:r>
              <a:rPr lang="pl-PL" sz="2000" dirty="0" smtClean="0">
                <a:solidFill>
                  <a:srgbClr val="002060"/>
                </a:solidFill>
                <a:effectLst>
                  <a:outerShdw blurRad="38100" dist="38100" dir="2700000" algn="tl">
                    <a:srgbClr val="000000">
                      <a:alpha val="43137"/>
                    </a:srgbClr>
                  </a:outerShdw>
                </a:effectLst>
              </a:rPr>
              <a:t>.</a:t>
            </a:r>
          </a:p>
          <a:p>
            <a:pPr marL="285750" indent="-285750">
              <a:buFont typeface="Arial" panose="020B0604020202020204" pitchFamily="34" charset="0"/>
              <a:buChar char="•"/>
            </a:pPr>
            <a:r>
              <a:rPr lang="pl-PL" sz="2000" dirty="0">
                <a:solidFill>
                  <a:srgbClr val="002060"/>
                </a:solidFill>
                <a:effectLst>
                  <a:outerShdw blurRad="38100" dist="38100" dir="2700000" algn="tl">
                    <a:srgbClr val="000000">
                      <a:alpha val="43137"/>
                    </a:srgbClr>
                  </a:outerShdw>
                </a:effectLst>
              </a:rPr>
              <a:t>W przypadku odmowy złożenia podpisu członek komisji w rubryce spisu „Uwagi” czyni adnotację „odmowa podpisu” i opatruje ją swoją parafą.</a:t>
            </a:r>
          </a:p>
          <a:p>
            <a:pPr marL="285750" indent="-285750">
              <a:buFont typeface="Arial" panose="020B0604020202020204" pitchFamily="34" charset="0"/>
              <a:buChar char="•"/>
            </a:pPr>
            <a:r>
              <a:rPr lang="pl-PL" sz="2000" dirty="0" smtClean="0">
                <a:solidFill>
                  <a:srgbClr val="002060"/>
                </a:solidFill>
                <a:effectLst>
                  <a:outerShdw blurRad="38100" dist="38100" dir="2700000" algn="tl">
                    <a:srgbClr val="000000">
                      <a:alpha val="43137"/>
                    </a:srgbClr>
                  </a:outerShdw>
                </a:effectLst>
                <a:latin typeface="Calibri" panose="020F0502020204030204" pitchFamily="34" charset="0"/>
              </a:rPr>
              <a:t>Osobie </a:t>
            </a:r>
            <a:r>
              <a:rPr lang="pl-PL" sz="2000" dirty="0">
                <a:solidFill>
                  <a:srgbClr val="002060"/>
                </a:solidFill>
                <a:effectLst>
                  <a:outerShdw blurRad="38100" dist="38100" dir="2700000" algn="tl">
                    <a:srgbClr val="000000">
                      <a:alpha val="43137"/>
                    </a:srgbClr>
                  </a:outerShdw>
                </a:effectLst>
                <a:latin typeface="Calibri" panose="020F0502020204030204" pitchFamily="34" charset="0"/>
              </a:rPr>
              <a:t>uprawnionej do udziału w referendum wydaje się </a:t>
            </a:r>
            <a:r>
              <a:rPr lang="pl-PL" sz="2000" b="1" u="sng" dirty="0" smtClean="0">
                <a:solidFill>
                  <a:srgbClr val="002060"/>
                </a:solidFill>
                <a:effectLst>
                  <a:outerShdw blurRad="38100" dist="38100" dir="2700000" algn="tl">
                    <a:srgbClr val="000000">
                      <a:alpha val="43137"/>
                    </a:srgbClr>
                  </a:outerShdw>
                </a:effectLst>
                <a:latin typeface="Calibri" panose="020F0502020204030204" pitchFamily="34" charset="0"/>
              </a:rPr>
              <a:t>w kopercie</a:t>
            </a:r>
            <a:r>
              <a:rPr lang="pl-PL" sz="2000" b="1" dirty="0" smtClean="0">
                <a:solidFill>
                  <a:srgbClr val="002060"/>
                </a:solidFill>
                <a:effectLst>
                  <a:outerShdw blurRad="38100" dist="38100" dir="2700000" algn="tl">
                    <a:srgbClr val="000000">
                      <a:alpha val="43137"/>
                    </a:srgbClr>
                  </a:outerShdw>
                </a:effectLst>
                <a:latin typeface="Calibri" panose="020F0502020204030204" pitchFamily="34" charset="0"/>
              </a:rPr>
              <a:t> </a:t>
            </a:r>
            <a:r>
              <a:rPr lang="pl-PL" sz="2000" dirty="0" smtClean="0">
                <a:solidFill>
                  <a:srgbClr val="002060"/>
                </a:solidFill>
                <a:effectLst>
                  <a:outerShdw blurRad="38100" dist="38100" dir="2700000" algn="tl">
                    <a:srgbClr val="000000">
                      <a:alpha val="43137"/>
                    </a:srgbClr>
                  </a:outerShdw>
                </a:effectLst>
                <a:latin typeface="Calibri" panose="020F0502020204030204" pitchFamily="34" charset="0"/>
              </a:rPr>
              <a:t>jedną </a:t>
            </a:r>
            <a:r>
              <a:rPr lang="pl-PL" sz="2000" dirty="0">
                <a:solidFill>
                  <a:srgbClr val="002060"/>
                </a:solidFill>
                <a:effectLst>
                  <a:outerShdw blurRad="38100" dist="38100" dir="2700000" algn="tl">
                    <a:srgbClr val="000000">
                      <a:alpha val="43137"/>
                    </a:srgbClr>
                  </a:outerShdw>
                </a:effectLst>
                <a:latin typeface="Calibri" panose="020F0502020204030204" pitchFamily="34" charset="0"/>
              </a:rPr>
              <a:t>kartę do głosowania</a:t>
            </a:r>
            <a:r>
              <a:rPr lang="pl-PL" sz="2000" dirty="0" smtClean="0">
                <a:solidFill>
                  <a:srgbClr val="002060"/>
                </a:solidFill>
                <a:effectLst>
                  <a:outerShdw blurRad="38100" dist="38100" dir="2700000" algn="tl">
                    <a:srgbClr val="000000">
                      <a:alpha val="43137"/>
                    </a:srgbClr>
                  </a:outerShdw>
                </a:effectLst>
                <a:latin typeface="Calibri" panose="020F0502020204030204" pitchFamily="34" charset="0"/>
              </a:rPr>
              <a:t>.</a:t>
            </a:r>
          </a:p>
        </p:txBody>
      </p:sp>
      <p:sp>
        <p:nvSpPr>
          <p:cNvPr id="6" name="Prostokąt 5"/>
          <p:cNvSpPr/>
          <p:nvPr/>
        </p:nvSpPr>
        <p:spPr>
          <a:xfrm>
            <a:off x="2145723" y="4381073"/>
            <a:ext cx="6757264" cy="1323439"/>
          </a:xfrm>
          <a:prstGeom prst="rect">
            <a:avLst/>
          </a:prstGeom>
        </p:spPr>
        <p:txBody>
          <a:bodyPr wrap="square">
            <a:spAutoFit/>
          </a:bodyPr>
          <a:lstStyle/>
          <a:p>
            <a:r>
              <a:rPr lang="pl-PL" sz="2000" i="1" dirty="0">
                <a:solidFill>
                  <a:schemeClr val="accent6">
                    <a:lumMod val="75000"/>
                  </a:schemeClr>
                </a:solidFill>
                <a:effectLst>
                  <a:outerShdw blurRad="38100" dist="38100" dir="2700000" algn="tl">
                    <a:srgbClr val="000000">
                      <a:alpha val="43137"/>
                    </a:srgbClr>
                  </a:outerShdw>
                </a:effectLst>
              </a:rPr>
              <a:t>Osobie niepełnosprawnej, na jej prośbę, wydajemy nakładkę na kartę sporządzoną w alfabecie Braille’a. Komisja informuje głosującego, że po oddaniu głosu obowiązany jest on zwrócić nakładkę komisji. </a:t>
            </a:r>
          </a:p>
        </p:txBody>
      </p:sp>
    </p:spTree>
    <p:custDataLst>
      <p:tags r:id="rId1"/>
    </p:custDataLst>
    <p:extLst>
      <p:ext uri="{BB962C8B-B14F-4D97-AF65-F5344CB8AC3E}">
        <p14:creationId xmlns:p14="http://schemas.microsoft.com/office/powerpoint/2010/main" val="20246654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897">
        <p15:prstTrans prst="drape"/>
      </p:transition>
    </mc:Choice>
    <mc:Fallback xmlns="">
      <p:transition spd="slow" advTm="20897">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148047" y="672366"/>
            <a:ext cx="8656320" cy="1077218"/>
          </a:xfrm>
          <a:prstGeom prst="rect">
            <a:avLst/>
          </a:prstGeom>
          <a:noFill/>
        </p:spPr>
        <p:txBody>
          <a:bodyPr wrap="square" lIns="91440" tIns="45720" rIns="91440" bIns="45720">
            <a:spAutoFit/>
          </a:bodyPr>
          <a:lstStyle/>
          <a:p>
            <a:pPr algn="ctr"/>
            <a:r>
              <a:rPr lang="pl-PL" sz="3200" u="sng"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Przebieg głosowania</a:t>
            </a:r>
          </a:p>
          <a:p>
            <a:pPr algn="ct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Prostokąt 4"/>
          <p:cNvSpPr/>
          <p:nvPr/>
        </p:nvSpPr>
        <p:spPr>
          <a:xfrm>
            <a:off x="386944" y="1293935"/>
            <a:ext cx="8656320" cy="2246769"/>
          </a:xfrm>
          <a:prstGeom prst="rect">
            <a:avLst/>
          </a:prstGeom>
        </p:spPr>
        <p:txBody>
          <a:bodyPr wrap="square">
            <a:spAutoFit/>
          </a:bodyPr>
          <a:lstStyle/>
          <a:p>
            <a:endParaRPr lang="pl-PL" sz="2000" dirty="0">
              <a:solidFill>
                <a:srgbClr val="000000"/>
              </a:solidFill>
              <a:latin typeface="Calibri" panose="020F0502020204030204" pitchFamily="34" charset="0"/>
            </a:endParaRPr>
          </a:p>
          <a:p>
            <a:pPr marL="285750" indent="-285750">
              <a:buFont typeface="Arial" panose="020B0604020202020204" pitchFamily="34" charset="0"/>
              <a:buChar char="•"/>
            </a:pPr>
            <a:r>
              <a:rPr lang="pl-PL" sz="2000" dirty="0">
                <a:solidFill>
                  <a:srgbClr val="002060"/>
                </a:solidFill>
                <a:effectLst>
                  <a:outerShdw blurRad="38100" dist="38100" dir="2700000" algn="tl">
                    <a:srgbClr val="000000">
                      <a:alpha val="43137"/>
                    </a:srgbClr>
                  </a:outerShdw>
                </a:effectLst>
              </a:rPr>
              <a:t>W czasie głosowania komisja zwraca uwagę, by uprawnieni głosowali osobiście i w taki sposób, aby nienaruszona została tajność głosowania</a:t>
            </a:r>
            <a:r>
              <a:rPr lang="pl-PL" sz="2000" dirty="0" smtClean="0">
                <a:solidFill>
                  <a:srgbClr val="002060"/>
                </a:solidFill>
                <a:effectLst>
                  <a:outerShdw blurRad="38100" dist="38100" dir="2700000" algn="tl">
                    <a:srgbClr val="000000">
                      <a:alpha val="43137"/>
                    </a:srgbClr>
                  </a:outerShdw>
                </a:effectLst>
              </a:rPr>
              <a:t>.</a:t>
            </a:r>
          </a:p>
          <a:p>
            <a:pPr marL="285750" indent="-285750">
              <a:buFont typeface="Arial" panose="020B0604020202020204" pitchFamily="34" charset="0"/>
              <a:buChar char="•"/>
            </a:pPr>
            <a:r>
              <a:rPr lang="pl-PL" sz="2000" dirty="0" smtClean="0">
                <a:solidFill>
                  <a:srgbClr val="002060"/>
                </a:solidFill>
                <a:effectLst>
                  <a:outerShdw blurRad="38100" dist="38100" dir="2700000" algn="tl">
                    <a:srgbClr val="000000">
                      <a:alpha val="43137"/>
                    </a:srgbClr>
                  </a:outerShdw>
                </a:effectLst>
                <a:latin typeface="Calibri" panose="020F0502020204030204" pitchFamily="34" charset="0"/>
              </a:rPr>
              <a:t>Osobie </a:t>
            </a:r>
            <a:r>
              <a:rPr lang="pl-PL" sz="2000" dirty="0">
                <a:solidFill>
                  <a:srgbClr val="002060"/>
                </a:solidFill>
                <a:effectLst>
                  <a:outerShdw blurRad="38100" dist="38100" dir="2700000" algn="tl">
                    <a:srgbClr val="000000">
                      <a:alpha val="43137"/>
                    </a:srgbClr>
                  </a:outerShdw>
                </a:effectLst>
                <a:latin typeface="Calibri" panose="020F0502020204030204" pitchFamily="34" charset="0"/>
              </a:rPr>
              <a:t>niepełnosprawnej, na jej prośbę, może pomagać w głosowaniu inna osoba, w tym także </a:t>
            </a:r>
            <a:r>
              <a:rPr lang="pl-PL" sz="2000" dirty="0" smtClean="0">
                <a:solidFill>
                  <a:srgbClr val="002060"/>
                </a:solidFill>
                <a:effectLst>
                  <a:outerShdw blurRad="38100" dist="38100" dir="2700000" algn="tl">
                    <a:srgbClr val="000000">
                      <a:alpha val="43137"/>
                    </a:srgbClr>
                  </a:outerShdw>
                </a:effectLst>
                <a:latin typeface="Calibri" panose="020F0502020204030204" pitchFamily="34" charset="0"/>
              </a:rPr>
              <a:t>niepełnoletnia. Pomocy </a:t>
            </a:r>
            <a:r>
              <a:rPr lang="pl-PL" sz="2000" dirty="0">
                <a:solidFill>
                  <a:srgbClr val="002060"/>
                </a:solidFill>
                <a:effectLst>
                  <a:outerShdw blurRad="38100" dist="38100" dir="2700000" algn="tl">
                    <a:srgbClr val="000000">
                      <a:alpha val="43137"/>
                    </a:srgbClr>
                  </a:outerShdw>
                </a:effectLst>
                <a:latin typeface="Calibri" panose="020F0502020204030204" pitchFamily="34" charset="0"/>
              </a:rPr>
              <a:t>w głosowaniu nie może udzielać członek komisji ani mąż </a:t>
            </a:r>
            <a:r>
              <a:rPr lang="pl-PL" sz="2000" dirty="0" smtClean="0">
                <a:solidFill>
                  <a:srgbClr val="002060"/>
                </a:solidFill>
                <a:effectLst>
                  <a:outerShdw blurRad="38100" dist="38100" dir="2700000" algn="tl">
                    <a:srgbClr val="000000">
                      <a:alpha val="43137"/>
                    </a:srgbClr>
                  </a:outerShdw>
                </a:effectLst>
                <a:latin typeface="Calibri" panose="020F0502020204030204" pitchFamily="34" charset="0"/>
              </a:rPr>
              <a:t>zaufania</a:t>
            </a:r>
          </a:p>
          <a:p>
            <a:pPr marL="285750" indent="-285750">
              <a:buFont typeface="Arial" panose="020B0604020202020204" pitchFamily="34" charset="0"/>
              <a:buChar char="•"/>
            </a:pPr>
            <a:r>
              <a:rPr lang="pl-PL" sz="2000" dirty="0">
                <a:solidFill>
                  <a:srgbClr val="002060"/>
                </a:solidFill>
                <a:effectLst>
                  <a:outerShdw blurRad="38100" dist="38100" dir="2700000" algn="tl">
                    <a:srgbClr val="000000">
                      <a:alpha val="43137"/>
                    </a:srgbClr>
                  </a:outerShdw>
                </a:effectLst>
                <a:latin typeface="Calibri" panose="020F0502020204030204" pitchFamily="34" charset="0"/>
              </a:rPr>
              <a:t>Komisja zwraca uwagę, by głosujący nie wynosili kart do głosowania poza lokal.</a:t>
            </a:r>
            <a:endParaRPr lang="pl-PL" sz="2000" dirty="0" smtClean="0">
              <a:solidFill>
                <a:srgbClr val="002060"/>
              </a:solidFill>
              <a:effectLst>
                <a:outerShdw blurRad="38100" dist="38100" dir="2700000" algn="tl">
                  <a:srgbClr val="000000">
                    <a:alpha val="43137"/>
                  </a:srgbClr>
                </a:outerShdw>
              </a:effectLst>
              <a:latin typeface="Calibri" panose="020F0502020204030204" pitchFamily="34" charset="0"/>
            </a:endParaRPr>
          </a:p>
        </p:txBody>
      </p:sp>
      <p:sp>
        <p:nvSpPr>
          <p:cNvPr id="6" name="Prostokąt 5"/>
          <p:cNvSpPr/>
          <p:nvPr/>
        </p:nvSpPr>
        <p:spPr>
          <a:xfrm>
            <a:off x="2047103" y="4027130"/>
            <a:ext cx="6757264" cy="1015663"/>
          </a:xfrm>
          <a:prstGeom prst="rect">
            <a:avLst/>
          </a:prstGeom>
        </p:spPr>
        <p:txBody>
          <a:bodyPr wrap="square">
            <a:spAutoFit/>
          </a:bodyPr>
          <a:lstStyle/>
          <a:p>
            <a:r>
              <a:rPr lang="pl-PL" sz="2000" i="1" dirty="0">
                <a:solidFill>
                  <a:schemeClr val="accent6">
                    <a:lumMod val="75000"/>
                  </a:schemeClr>
                </a:solidFill>
                <a:effectLst>
                  <a:outerShdw blurRad="38100" dist="38100" dir="2700000" algn="tl">
                    <a:srgbClr val="000000">
                      <a:alpha val="43137"/>
                    </a:srgbClr>
                  </a:outerShdw>
                </a:effectLst>
              </a:rPr>
              <a:t>Komisja dopuszcza do głosowania również osoby posiadające pełnomocnictwo do głosowania w imieniu osoby uprawnionej ujętej w spisie.</a:t>
            </a:r>
          </a:p>
        </p:txBody>
      </p:sp>
    </p:spTree>
    <p:custDataLst>
      <p:tags r:id="rId1"/>
    </p:custDataLst>
    <p:extLst>
      <p:ext uri="{BB962C8B-B14F-4D97-AF65-F5344CB8AC3E}">
        <p14:creationId xmlns:p14="http://schemas.microsoft.com/office/powerpoint/2010/main" val="19041203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897">
        <p15:prstTrans prst="drape"/>
      </p:transition>
    </mc:Choice>
    <mc:Fallback xmlns="">
      <p:transition spd="slow" advTm="2089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148047" y="672366"/>
            <a:ext cx="8656320" cy="584775"/>
          </a:xfrm>
          <a:prstGeom prst="rect">
            <a:avLst/>
          </a:prstGeom>
          <a:noFill/>
        </p:spPr>
        <p:txBody>
          <a:bodyPr wrap="square" lIns="91440" tIns="45720" rIns="91440" bIns="45720">
            <a:spAutoFit/>
          </a:bodyPr>
          <a:lstStyle/>
          <a:p>
            <a:pPr algn="ctr"/>
            <a:r>
              <a:rPr lang="pl-PL" sz="3200" u="sng"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Głosowania nie wolno przerywać</a:t>
            </a: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Prostokąt 4"/>
          <p:cNvSpPr/>
          <p:nvPr/>
        </p:nvSpPr>
        <p:spPr>
          <a:xfrm>
            <a:off x="386944" y="1293935"/>
            <a:ext cx="8656320" cy="2862322"/>
          </a:xfrm>
          <a:prstGeom prst="rect">
            <a:avLst/>
          </a:prstGeom>
        </p:spPr>
        <p:txBody>
          <a:bodyPr wrap="square">
            <a:spAutoFit/>
          </a:bodyPr>
          <a:lstStyle/>
          <a:p>
            <a:r>
              <a:rPr lang="pl-PL" sz="2000" dirty="0" smtClean="0">
                <a:effectLst>
                  <a:outerShdw blurRad="38100" dist="38100" dir="2700000" algn="tl">
                    <a:srgbClr val="000000">
                      <a:alpha val="43137"/>
                    </a:srgbClr>
                  </a:outerShdw>
                </a:effectLst>
              </a:rPr>
              <a:t> </a:t>
            </a:r>
            <a:r>
              <a:rPr lang="pl-PL" sz="2000" dirty="0">
                <a:effectLst>
                  <a:outerShdw blurRad="38100" dist="38100" dir="2700000" algn="tl">
                    <a:srgbClr val="000000">
                      <a:alpha val="43137"/>
                    </a:srgbClr>
                  </a:outerShdw>
                </a:effectLst>
              </a:rPr>
              <a:t>chyba że w wyniku nadzwyczajnych wydarzeń zostanie ono przejściowo lub trwale uniemożliwione. W razie przerwania lub odroczenia głosowania komisja zakleja i opieczętowuje wlot urny, liczy niewykorzystane karty do głosowania, a następnie spis osób uprawnionych do udziału w referendum i niewykorzystane karty do głosowania umieszcza w odrębnych pakietach, opieczętowuje je i opisuje. Urnę wraz z pakietami oddaje na przechowanie przewodniczącemu komisji. </a:t>
            </a:r>
          </a:p>
          <a:p>
            <a:r>
              <a:rPr lang="pl-PL" sz="2000" dirty="0">
                <a:effectLst>
                  <a:outerShdw blurRad="38100" dist="38100" dir="2700000" algn="tl">
                    <a:srgbClr val="000000">
                      <a:alpha val="43137"/>
                    </a:srgbClr>
                  </a:outerShdw>
                </a:effectLst>
              </a:rPr>
              <a:t>Z czynności tych należy sporządzić protokół i podać w nim liczbę niewykorzystanych kart do głosowania. Pieczęć komisji oddaje się zastępcy przewodniczącego, a gdyby zastępca był nieobecny — innemu członkowi komisji. </a:t>
            </a:r>
          </a:p>
        </p:txBody>
      </p:sp>
      <p:sp>
        <p:nvSpPr>
          <p:cNvPr id="2" name="Prostokąt 1"/>
          <p:cNvSpPr/>
          <p:nvPr/>
        </p:nvSpPr>
        <p:spPr>
          <a:xfrm>
            <a:off x="1853514" y="4258613"/>
            <a:ext cx="7189750" cy="1631216"/>
          </a:xfrm>
          <a:prstGeom prst="rect">
            <a:avLst/>
          </a:prstGeom>
        </p:spPr>
        <p:txBody>
          <a:bodyPr wrap="square">
            <a:spAutoFit/>
          </a:bodyPr>
          <a:lstStyle/>
          <a:p>
            <a:r>
              <a:rPr lang="pl-PL" sz="2000" i="1" dirty="0">
                <a:solidFill>
                  <a:srgbClr val="002060"/>
                </a:solidFill>
                <a:effectLst>
                  <a:outerShdw blurRad="38100" dist="38100" dir="2700000" algn="tl">
                    <a:srgbClr val="000000">
                      <a:alpha val="43137"/>
                    </a:srgbClr>
                  </a:outerShdw>
                </a:effectLst>
              </a:rPr>
              <a:t>Przed wznowieniem głosowania komisja stwierdza protokolarnie, czy pieczęcie na urnie i pakietach z kartami oraz spisem nie zostały naruszone. Uchwałę o przerwaniu lub odroczeniu głosowania komisja załącza do protokołu głosowania w obwodzie i czyni o tym adnotację w protokole głosowania. </a:t>
            </a:r>
            <a:endParaRPr lang="pl-PL" sz="2000" i="1" dirty="0">
              <a:solidFill>
                <a:srgbClr val="002060"/>
              </a:solidFill>
              <a:effectLst>
                <a:outerShdw blurRad="38100" dist="38100" dir="2700000" algn="tl">
                  <a:srgbClr val="000000">
                    <a:alpha val="43137"/>
                  </a:srgbClr>
                </a:outerShdw>
              </a:effectLst>
              <a:latin typeface="Calibri" panose="020F0502020204030204" pitchFamily="34" charset="0"/>
            </a:endParaRPr>
          </a:p>
        </p:txBody>
      </p:sp>
    </p:spTree>
    <p:custDataLst>
      <p:tags r:id="rId1"/>
    </p:custDataLst>
    <p:extLst>
      <p:ext uri="{BB962C8B-B14F-4D97-AF65-F5344CB8AC3E}">
        <p14:creationId xmlns:p14="http://schemas.microsoft.com/office/powerpoint/2010/main" val="1424029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897">
        <p15:prstTrans prst="drape"/>
      </p:transition>
    </mc:Choice>
    <mc:Fallback xmlns="">
      <p:transition spd="slow" advTm="20897">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431694" y="1566962"/>
            <a:ext cx="8121326" cy="3077766"/>
          </a:xfrm>
          <a:prstGeom prst="rect">
            <a:avLst/>
          </a:prstGeom>
          <a:noFill/>
        </p:spPr>
        <p:txBody>
          <a:bodyPr wrap="none" lIns="91440" tIns="45720" rIns="91440" bIns="45720">
            <a:spAutoFit/>
          </a:bodyPr>
          <a:lstStyle/>
          <a:p>
            <a:pPr algn="ctr"/>
            <a:r>
              <a:rPr lang="pl-PL"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Zadania komisji</a:t>
            </a:r>
          </a:p>
          <a:p>
            <a:pPr algn="ctr"/>
            <a:r>
              <a:rPr lang="pl-PL"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a:t>
            </a:r>
            <a:r>
              <a:rPr lang="pl-PL"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o zakończeniu głosowania</a:t>
            </a:r>
          </a:p>
          <a:p>
            <a:pPr algn="ctr"/>
            <a:r>
              <a:rPr lang="pl-PL" sz="4400" b="1" dirty="0">
                <a:effectLst>
                  <a:outerShdw blurRad="38100" dist="38100" dir="2700000" algn="tl">
                    <a:srgbClr val="000000">
                      <a:alpha val="43137"/>
                    </a:srgbClr>
                  </a:outerShdw>
                </a:effectLst>
              </a:rPr>
              <a:t>p</a:t>
            </a:r>
            <a:r>
              <a:rPr lang="pl-PL" sz="4400" b="1" dirty="0" smtClean="0">
                <a:effectLst>
                  <a:outerShdw blurRad="38100" dist="38100" dir="2700000" algn="tl">
                    <a:srgbClr val="000000">
                      <a:alpha val="43137"/>
                    </a:srgbClr>
                  </a:outerShdw>
                </a:effectLst>
              </a:rPr>
              <a:t>o godzinie 21.00</a:t>
            </a:r>
            <a:r>
              <a:rPr lang="pl-PL" sz="5400" b="1" dirty="0" smtClean="0"/>
              <a:t>.</a:t>
            </a:r>
          </a:p>
          <a:p>
            <a:pPr algn="ctr"/>
            <a:r>
              <a:rPr lang="pl-PL" sz="3200" b="1" i="1" dirty="0" smtClean="0">
                <a:ln w="9525">
                  <a:solidFill>
                    <a:schemeClr val="bg1"/>
                  </a:solidFill>
                  <a:prstDash val="solid"/>
                </a:ln>
                <a:solidFill>
                  <a:schemeClr val="accent6">
                    <a:lumMod val="75000"/>
                  </a:schemeClr>
                </a:solidFill>
                <a:effectLst>
                  <a:outerShdw blurRad="12700" dist="38100" dir="2700000" algn="tl" rotWithShape="0">
                    <a:schemeClr val="accent5">
                      <a:lumMod val="60000"/>
                      <a:lumOff val="40000"/>
                    </a:schemeClr>
                  </a:outerShdw>
                </a:effectLst>
              </a:rPr>
              <a:t>pracujemy na brudnopisie protokołu</a:t>
            </a:r>
          </a:p>
        </p:txBody>
      </p:sp>
    </p:spTree>
    <p:custDataLst>
      <p:tags r:id="rId1"/>
    </p:custDataLst>
    <p:extLst>
      <p:ext uri="{BB962C8B-B14F-4D97-AF65-F5344CB8AC3E}">
        <p14:creationId xmlns:p14="http://schemas.microsoft.com/office/powerpoint/2010/main" val="14545003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897">
        <p15:prstTrans prst="drape"/>
      </p:transition>
    </mc:Choice>
    <mc:Fallback xmlns="">
      <p:transition spd="slow" advTm="20897">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0" y="719537"/>
            <a:ext cx="8656320" cy="523220"/>
          </a:xfrm>
          <a:prstGeom prst="rect">
            <a:avLst/>
          </a:prstGeom>
          <a:noFill/>
        </p:spPr>
        <p:txBody>
          <a:bodyPr wrap="square" lIns="91440" tIns="45720" rIns="91440" bIns="45720">
            <a:spAutoFit/>
          </a:bodyPr>
          <a:lstStyle/>
          <a:p>
            <a:pPr algn="ctr"/>
            <a:r>
              <a:rPr lang="pl-PL" sz="2800" u="sng" dirty="0" smtClean="0">
                <a:ln w="0"/>
                <a:gradFill>
                  <a:gsLst>
                    <a:gs pos="0">
                      <a:schemeClr val="accent5">
                        <a:lumMod val="50000"/>
                      </a:schemeClr>
                    </a:gs>
                    <a:gs pos="50000">
                      <a:schemeClr val="accent5"/>
                    </a:gs>
                    <a:gs pos="100000">
                      <a:schemeClr val="accent5">
                        <a:lumMod val="60000"/>
                        <a:lumOff val="40000"/>
                      </a:schemeClr>
                    </a:gs>
                  </a:gsLst>
                  <a:lin ang="5400000"/>
                </a:gradFill>
                <a:effectLst>
                  <a:outerShdw blurRad="38100" dist="38100" dir="2700000" algn="tl">
                    <a:srgbClr val="000000">
                      <a:alpha val="43137"/>
                    </a:srgbClr>
                  </a:outerShdw>
                  <a:reflection blurRad="6350" stA="53000" endA="300" endPos="35500" dir="5400000" sy="-90000" algn="bl" rotWithShape="0"/>
                </a:effectLst>
              </a:rPr>
              <a:t>Zakończenie głosowania zarządza przewodniczący</a:t>
            </a:r>
            <a:endParaRPr lang="pl-PL" sz="28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outerShdw blurRad="38100" dist="38100" dir="2700000" algn="tl">
                  <a:srgbClr val="000000">
                    <a:alpha val="43137"/>
                  </a:srgbClr>
                </a:outerShdw>
                <a:reflection blurRad="6350" stA="53000" endA="300" endPos="35500" dir="5400000" sy="-90000" algn="bl" rotWithShape="0"/>
              </a:effectLst>
            </a:endParaRPr>
          </a:p>
        </p:txBody>
      </p:sp>
      <p:sp>
        <p:nvSpPr>
          <p:cNvPr id="5" name="Prostokąt 4"/>
          <p:cNvSpPr/>
          <p:nvPr/>
        </p:nvSpPr>
        <p:spPr>
          <a:xfrm>
            <a:off x="243840" y="1062912"/>
            <a:ext cx="8656320" cy="3785652"/>
          </a:xfrm>
          <a:prstGeom prst="rect">
            <a:avLst/>
          </a:prstGeom>
        </p:spPr>
        <p:txBody>
          <a:bodyPr wrap="square">
            <a:spAutoFit/>
          </a:bodyPr>
          <a:lstStyle/>
          <a:p>
            <a:r>
              <a:rPr lang="pl-PL" sz="2000" dirty="0" smtClean="0">
                <a:effectLst>
                  <a:outerShdw blurRad="38100" dist="38100" dir="2700000" algn="tl">
                    <a:srgbClr val="000000">
                      <a:alpha val="43137"/>
                    </a:srgbClr>
                  </a:outerShdw>
                </a:effectLst>
              </a:rPr>
              <a:t> </a:t>
            </a:r>
            <a:endParaRPr lang="pl-PL" sz="2000" dirty="0">
              <a:solidFill>
                <a:srgbClr val="002060"/>
              </a:solidFill>
            </a:endParaRPr>
          </a:p>
          <a:p>
            <a:pPr marL="342900" indent="-342900">
              <a:buFont typeface="Arial" panose="020B0604020202020204" pitchFamily="34" charset="0"/>
              <a:buChar char="•"/>
            </a:pPr>
            <a:r>
              <a:rPr lang="pl-PL" sz="2000" dirty="0">
                <a:solidFill>
                  <a:srgbClr val="002060"/>
                </a:solidFill>
                <a:effectLst>
                  <a:outerShdw blurRad="38100" dist="38100" dir="2700000" algn="tl">
                    <a:srgbClr val="000000">
                      <a:alpha val="43137"/>
                    </a:srgbClr>
                  </a:outerShdw>
                </a:effectLst>
              </a:rPr>
              <a:t>Po opuszczeniu lokalu przez ostatniego głosującego komisja zapieczętowuje wlot urny, zaklejając go paskiem papieru opatrzonym pieczęcią komisji i podpisami jej członków</a:t>
            </a:r>
            <a:r>
              <a:rPr lang="pl-PL" sz="2000" dirty="0" smtClean="0">
                <a:solidFill>
                  <a:srgbClr val="002060"/>
                </a:solidFill>
                <a:effectLst>
                  <a:outerShdw blurRad="38100" dist="38100" dir="2700000" algn="tl">
                    <a:srgbClr val="000000">
                      <a:alpha val="43137"/>
                    </a:srgbClr>
                  </a:outerShdw>
                </a:effectLst>
              </a:rPr>
              <a:t>.</a:t>
            </a:r>
          </a:p>
          <a:p>
            <a:pPr marL="342900" indent="-342900">
              <a:buFont typeface="Arial" panose="020B0604020202020204" pitchFamily="34" charset="0"/>
              <a:buChar char="•"/>
            </a:pPr>
            <a:r>
              <a:rPr lang="pl-PL" sz="2000" dirty="0" smtClean="0">
                <a:solidFill>
                  <a:srgbClr val="002060"/>
                </a:solidFill>
                <a:effectLst>
                  <a:outerShdw blurRad="38100" dist="38100" dir="2700000" algn="tl">
                    <a:srgbClr val="000000">
                      <a:alpha val="43137"/>
                    </a:srgbClr>
                  </a:outerShdw>
                </a:effectLst>
              </a:rPr>
              <a:t>Czynności </a:t>
            </a:r>
            <a:r>
              <a:rPr lang="pl-PL" sz="2000" dirty="0">
                <a:solidFill>
                  <a:srgbClr val="002060"/>
                </a:solidFill>
                <a:effectLst>
                  <a:outerShdw blurRad="38100" dist="38100" dir="2700000" algn="tl">
                    <a:srgbClr val="000000">
                      <a:alpha val="43137"/>
                    </a:srgbClr>
                  </a:outerShdw>
                </a:effectLst>
              </a:rPr>
              <a:t>związane z ustaleniem wyników głosowania w obwodzie i sporządzeniem protokołu głosowania komisja wykonuje w możliwie pełnym składzie</a:t>
            </a:r>
            <a:r>
              <a:rPr lang="pl-PL" sz="2000" dirty="0" smtClean="0">
                <a:solidFill>
                  <a:srgbClr val="002060"/>
                </a:solidFill>
                <a:effectLst>
                  <a:outerShdw blurRad="38100" dist="38100" dir="2700000" algn="tl">
                    <a:srgbClr val="000000">
                      <a:alpha val="43137"/>
                    </a:srgbClr>
                  </a:outerShdw>
                </a:effectLst>
              </a:rPr>
              <a:t>.</a:t>
            </a:r>
          </a:p>
          <a:p>
            <a:pPr marL="342900" indent="-342900">
              <a:buFont typeface="Arial" panose="020B0604020202020204" pitchFamily="34" charset="0"/>
              <a:buChar char="•"/>
            </a:pPr>
            <a:r>
              <a:rPr lang="pl-PL" sz="2000" dirty="0">
                <a:solidFill>
                  <a:srgbClr val="002060"/>
                </a:solidFill>
                <a:effectLst>
                  <a:outerShdw blurRad="38100" dist="38100" dir="2700000" algn="tl">
                    <a:srgbClr val="000000">
                      <a:alpha val="43137"/>
                    </a:srgbClr>
                  </a:outerShdw>
                </a:effectLst>
              </a:rPr>
              <a:t>Liczby w protokole głosowania w obwodzie wpisuje się w następujący sposób: </a:t>
            </a:r>
            <a:r>
              <a:rPr lang="pl-PL" sz="2000" dirty="0" smtClean="0">
                <a:solidFill>
                  <a:srgbClr val="002060"/>
                </a:solidFill>
                <a:effectLst>
                  <a:outerShdw blurRad="38100" dist="38100" dir="2700000" algn="tl">
                    <a:srgbClr val="000000">
                      <a:alpha val="43137"/>
                    </a:srgbClr>
                  </a:outerShdw>
                </a:effectLst>
              </a:rPr>
              <a:t>tak</a:t>
            </a:r>
            <a:r>
              <a:rPr lang="pl-PL" sz="2000" dirty="0">
                <a:solidFill>
                  <a:srgbClr val="002060"/>
                </a:solidFill>
                <a:effectLst>
                  <a:outerShdw blurRad="38100" dist="38100" dir="2700000" algn="tl">
                    <a:srgbClr val="000000">
                      <a:alpha val="43137"/>
                    </a:srgbClr>
                  </a:outerShdw>
                </a:effectLst>
              </a:rPr>
              <a:t>, aby ostatnia cyfra wpisywanej liczby wypadła w ostatniej kratce z prawej strony.</a:t>
            </a:r>
          </a:p>
          <a:p>
            <a:pPr marL="342900" indent="-342900">
              <a:buFont typeface="Arial" panose="020B0604020202020204" pitchFamily="34" charset="0"/>
              <a:buChar char="•"/>
            </a:pPr>
            <a:r>
              <a:rPr lang="pl-PL" sz="2000" dirty="0">
                <a:solidFill>
                  <a:srgbClr val="002060"/>
                </a:solidFill>
                <a:effectLst>
                  <a:outerShdw blurRad="38100" dist="38100" dir="2700000" algn="tl">
                    <a:srgbClr val="000000">
                      <a:alpha val="43137"/>
                    </a:srgbClr>
                  </a:outerShdw>
                </a:effectLst>
              </a:rPr>
              <a:t>Jeżeli ustalona przez komisję liczba wynosi zero, w ostatniej kratce z prawej strony należy wpisać cyfrę „0”.</a:t>
            </a:r>
          </a:p>
        </p:txBody>
      </p:sp>
      <p:sp>
        <p:nvSpPr>
          <p:cNvPr id="2" name="Prostokąt 1"/>
          <p:cNvSpPr/>
          <p:nvPr/>
        </p:nvSpPr>
        <p:spPr>
          <a:xfrm>
            <a:off x="2289018" y="5042793"/>
            <a:ext cx="7189750" cy="707886"/>
          </a:xfrm>
          <a:prstGeom prst="rect">
            <a:avLst/>
          </a:prstGeom>
        </p:spPr>
        <p:txBody>
          <a:bodyPr wrap="square">
            <a:spAutoFit/>
          </a:bodyPr>
          <a:lstStyle/>
          <a:p>
            <a:r>
              <a:rPr lang="pl-PL" sz="2000" i="1" dirty="0">
                <a:solidFill>
                  <a:schemeClr val="accent6">
                    <a:lumMod val="75000"/>
                  </a:schemeClr>
                </a:solidFill>
                <a:effectLst>
                  <a:outerShdw blurRad="38100" dist="38100" dir="2700000" algn="tl">
                    <a:srgbClr val="000000">
                      <a:alpha val="43137"/>
                    </a:srgbClr>
                  </a:outerShdw>
                </a:effectLst>
              </a:rPr>
              <a:t>W lokalu po zakończeniu głosowania mogą przebywać poza członkami komisji wyłącznie mężowie zaufania</a:t>
            </a:r>
            <a:r>
              <a:rPr lang="pl-PL" sz="2000" i="1" dirty="0">
                <a:solidFill>
                  <a:srgbClr val="002060"/>
                </a:solidFill>
                <a:effectLst>
                  <a:outerShdw blurRad="38100" dist="38100" dir="2700000" algn="tl">
                    <a:srgbClr val="000000">
                      <a:alpha val="43137"/>
                    </a:srgbClr>
                  </a:outerShdw>
                </a:effectLst>
              </a:rPr>
              <a:t>. </a:t>
            </a:r>
          </a:p>
        </p:txBody>
      </p:sp>
    </p:spTree>
    <p:custDataLst>
      <p:tags r:id="rId1"/>
    </p:custDataLst>
    <p:extLst>
      <p:ext uri="{BB962C8B-B14F-4D97-AF65-F5344CB8AC3E}">
        <p14:creationId xmlns:p14="http://schemas.microsoft.com/office/powerpoint/2010/main" val="5566487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897">
        <p15:prstTrans prst="drape"/>
      </p:transition>
    </mc:Choice>
    <mc:Fallback xmlns="">
      <p:transition spd="slow" advTm="20897">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endParaRPr lang="pl-PL"/>
          </a:p>
        </p:txBody>
      </p:sp>
      <p:pic>
        <p:nvPicPr>
          <p:cNvPr id="4" name="Obraz 3"/>
          <p:cNvPicPr>
            <a:picLocks noChangeAspect="1"/>
          </p:cNvPicPr>
          <p:nvPr/>
        </p:nvPicPr>
        <p:blipFill>
          <a:blip r:embed="rId2"/>
          <a:stretch>
            <a:fillRect/>
          </a:stretch>
        </p:blipFill>
        <p:spPr>
          <a:xfrm>
            <a:off x="0" y="80962"/>
            <a:ext cx="9144000" cy="6696075"/>
          </a:xfrm>
          <a:prstGeom prst="rect">
            <a:avLst/>
          </a:prstGeom>
        </p:spPr>
      </p:pic>
    </p:spTree>
    <p:extLst>
      <p:ext uri="{BB962C8B-B14F-4D97-AF65-F5344CB8AC3E}">
        <p14:creationId xmlns:p14="http://schemas.microsoft.com/office/powerpoint/2010/main" val="25901882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endParaRPr lang="pl-PL"/>
          </a:p>
        </p:txBody>
      </p:sp>
      <p:pic>
        <p:nvPicPr>
          <p:cNvPr id="4" name="Obraz 3"/>
          <p:cNvPicPr>
            <a:picLocks noChangeAspect="1"/>
          </p:cNvPicPr>
          <p:nvPr/>
        </p:nvPicPr>
        <p:blipFill>
          <a:blip r:embed="rId2"/>
          <a:stretch>
            <a:fillRect/>
          </a:stretch>
        </p:blipFill>
        <p:spPr>
          <a:xfrm>
            <a:off x="1" y="695325"/>
            <a:ext cx="9398000" cy="5467350"/>
          </a:xfrm>
          <a:prstGeom prst="rect">
            <a:avLst/>
          </a:prstGeom>
        </p:spPr>
      </p:pic>
    </p:spTree>
    <p:extLst>
      <p:ext uri="{BB962C8B-B14F-4D97-AF65-F5344CB8AC3E}">
        <p14:creationId xmlns:p14="http://schemas.microsoft.com/office/powerpoint/2010/main" val="30899177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2" name="Prostokąt 1"/>
          <p:cNvSpPr/>
          <p:nvPr/>
        </p:nvSpPr>
        <p:spPr>
          <a:xfrm>
            <a:off x="176895" y="1010920"/>
            <a:ext cx="8967105" cy="4616648"/>
          </a:xfrm>
          <a:prstGeom prst="rect">
            <a:avLst/>
          </a:prstGeom>
        </p:spPr>
        <p:txBody>
          <a:bodyPr wrap="square">
            <a:spAutoFit/>
          </a:bodyPr>
          <a:lstStyle/>
          <a:p>
            <a:endParaRPr lang="pl-PL"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pl-PL" b="1" dirty="0" smtClean="0">
                <a:effectLst>
                  <a:outerShdw blurRad="38100" dist="38100" dir="2700000" algn="tl">
                    <a:srgbClr val="000000">
                      <a:alpha val="43137"/>
                    </a:srgbClr>
                  </a:outerShdw>
                </a:effectLst>
              </a:rPr>
              <a:t>w punkcie 1 </a:t>
            </a:r>
            <a:r>
              <a:rPr lang="pl-PL" dirty="0" smtClean="0">
                <a:effectLst>
                  <a:outerShdw blurRad="38100" dist="38100" dir="2700000" algn="tl">
                    <a:srgbClr val="000000">
                      <a:alpha val="43137"/>
                    </a:srgbClr>
                  </a:outerShdw>
                </a:effectLst>
              </a:rPr>
              <a:t>protokołu wpisujemy liczbę </a:t>
            </a:r>
            <a:r>
              <a:rPr lang="pl-PL" b="1" i="1" dirty="0" smtClean="0">
                <a:effectLst>
                  <a:outerShdw blurRad="38100" dist="38100" dir="2700000" algn="tl">
                    <a:srgbClr val="000000">
                      <a:alpha val="43137"/>
                    </a:srgbClr>
                  </a:outerShdw>
                </a:effectLst>
              </a:rPr>
              <a:t>osób </a:t>
            </a:r>
            <a:r>
              <a:rPr lang="pl-PL" b="1" i="1" dirty="0">
                <a:effectLst>
                  <a:outerShdw blurRad="38100" dist="38100" dir="2700000" algn="tl">
                    <a:srgbClr val="000000">
                      <a:alpha val="43137"/>
                    </a:srgbClr>
                  </a:outerShdw>
                </a:effectLst>
              </a:rPr>
              <a:t>uprawnionych do udziału w </a:t>
            </a:r>
            <a:r>
              <a:rPr lang="pl-PL" b="1" i="1" dirty="0" smtClean="0">
                <a:effectLst>
                  <a:outerShdw blurRad="38100" dist="38100" dir="2700000" algn="tl">
                    <a:srgbClr val="000000">
                      <a:alpha val="43137"/>
                    </a:srgbClr>
                  </a:outerShdw>
                </a:effectLst>
              </a:rPr>
              <a:t>referendum</a:t>
            </a:r>
            <a:r>
              <a:rPr lang="pl-PL" i="1" dirty="0" smtClean="0">
                <a:effectLst>
                  <a:outerShdw blurRad="38100" dist="38100" dir="2700000" algn="tl">
                    <a:srgbClr val="000000">
                      <a:alpha val="43137"/>
                    </a:srgbClr>
                  </a:outerShdw>
                </a:effectLst>
              </a:rPr>
              <a:t> </a:t>
            </a:r>
            <a:endParaRPr lang="pl-PL" i="1" dirty="0">
              <a:effectLst>
                <a:outerShdw blurRad="38100" dist="38100" dir="2700000" algn="tl">
                  <a:srgbClr val="000000">
                    <a:alpha val="43137"/>
                  </a:srgbClr>
                </a:outerShdw>
              </a:effectLst>
            </a:endParaRPr>
          </a:p>
          <a:p>
            <a:r>
              <a:rPr lang="pl-PL" sz="1600" dirty="0" smtClean="0">
                <a:effectLst>
                  <a:outerShdw blurRad="38100" dist="38100" dir="2700000" algn="tl">
                    <a:srgbClr val="000000">
                      <a:alpha val="43137"/>
                    </a:srgbClr>
                  </a:outerShdw>
                </a:effectLst>
              </a:rPr>
              <a:t>	(tj</a:t>
            </a:r>
            <a:r>
              <a:rPr lang="pl-PL" sz="1600" dirty="0">
                <a:effectLst>
                  <a:outerShdw blurRad="38100" dist="38100" dir="2700000" algn="tl">
                    <a:srgbClr val="000000">
                      <a:alpha val="43137"/>
                    </a:srgbClr>
                  </a:outerShdw>
                </a:effectLst>
              </a:rPr>
              <a:t>. umieszczonych w spisie osób uprawnionych, łącznie z osobami dopisanymi przez </a:t>
            </a:r>
            <a:r>
              <a:rPr lang="pl-PL" sz="1600" dirty="0" smtClean="0">
                <a:effectLst>
                  <a:outerShdw blurRad="38100" dist="38100" dir="2700000" algn="tl">
                    <a:srgbClr val="000000">
                      <a:alpha val="43137"/>
                    </a:srgbClr>
                  </a:outerShdw>
                </a:effectLst>
              </a:rPr>
              <a:t>komisję) </a:t>
            </a:r>
            <a:endParaRPr lang="pl-PL" sz="1600"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pl-PL" b="1" dirty="0" smtClean="0">
                <a:effectLst>
                  <a:outerShdw blurRad="38100" dist="38100" dir="2700000" algn="tl">
                    <a:srgbClr val="000000">
                      <a:alpha val="43137"/>
                    </a:srgbClr>
                  </a:outerShdw>
                </a:effectLst>
              </a:rPr>
              <a:t>w punkcie </a:t>
            </a:r>
            <a:r>
              <a:rPr lang="pl-PL" b="1" dirty="0">
                <a:effectLst>
                  <a:outerShdw blurRad="38100" dist="38100" dir="2700000" algn="tl">
                    <a:srgbClr val="000000">
                      <a:alpha val="43137"/>
                    </a:srgbClr>
                  </a:outerShdw>
                </a:effectLst>
              </a:rPr>
              <a:t>2 </a:t>
            </a:r>
            <a:r>
              <a:rPr lang="pl-PL" dirty="0">
                <a:effectLst>
                  <a:outerShdw blurRad="38100" dist="38100" dir="2700000" algn="tl">
                    <a:srgbClr val="000000">
                      <a:alpha val="43137"/>
                    </a:srgbClr>
                  </a:outerShdw>
                </a:effectLst>
              </a:rPr>
              <a:t>protokołu </a:t>
            </a:r>
            <a:r>
              <a:rPr lang="pl-PL" dirty="0" smtClean="0">
                <a:effectLst>
                  <a:outerShdw blurRad="38100" dist="38100" dir="2700000" algn="tl">
                    <a:srgbClr val="000000">
                      <a:alpha val="43137"/>
                    </a:srgbClr>
                  </a:outerShdw>
                </a:effectLst>
              </a:rPr>
              <a:t>wpisujemy ustaloną </a:t>
            </a:r>
            <a:r>
              <a:rPr lang="pl-PL" dirty="0">
                <a:effectLst>
                  <a:outerShdw blurRad="38100" dist="38100" dir="2700000" algn="tl">
                    <a:srgbClr val="000000">
                      <a:alpha val="43137"/>
                    </a:srgbClr>
                  </a:outerShdw>
                </a:effectLst>
              </a:rPr>
              <a:t>przed rozpoczęciem głosowania liczbę otrzymanych kart do </a:t>
            </a:r>
            <a:r>
              <a:rPr lang="pl-PL" dirty="0" smtClean="0">
                <a:effectLst>
                  <a:outerShdw blurRad="38100" dist="38100" dir="2700000" algn="tl">
                    <a:srgbClr val="000000">
                      <a:alpha val="43137"/>
                    </a:srgbClr>
                  </a:outerShdw>
                </a:effectLst>
              </a:rPr>
              <a:t>głosowania </a:t>
            </a:r>
          </a:p>
          <a:p>
            <a:pPr marL="285750" indent="-285750">
              <a:buFont typeface="Arial" panose="020B0604020202020204" pitchFamily="34" charset="0"/>
              <a:buChar char="•"/>
            </a:pPr>
            <a:r>
              <a:rPr lang="pl-PL" dirty="0" smtClean="0">
                <a:effectLst>
                  <a:outerShdw blurRad="38100" dist="38100" dir="2700000" algn="tl">
                    <a:srgbClr val="000000">
                      <a:alpha val="43137"/>
                    </a:srgbClr>
                  </a:outerShdw>
                </a:effectLst>
              </a:rPr>
              <a:t>komisja </a:t>
            </a:r>
            <a:r>
              <a:rPr lang="pl-PL" dirty="0">
                <a:effectLst>
                  <a:outerShdw blurRad="38100" dist="38100" dir="2700000" algn="tl">
                    <a:srgbClr val="000000">
                      <a:alpha val="43137"/>
                    </a:srgbClr>
                  </a:outerShdw>
                </a:effectLst>
              </a:rPr>
              <a:t>przelicza niewykorzystane karty do </a:t>
            </a:r>
            <a:r>
              <a:rPr lang="pl-PL" dirty="0" smtClean="0">
                <a:effectLst>
                  <a:outerShdw blurRad="38100" dist="38100" dir="2700000" algn="tl">
                    <a:srgbClr val="000000">
                      <a:alpha val="43137"/>
                    </a:srgbClr>
                  </a:outerShdw>
                </a:effectLst>
              </a:rPr>
              <a:t>głosowania –wpisuje liczbę </a:t>
            </a:r>
            <a:r>
              <a:rPr lang="pl-PL" b="1" dirty="0">
                <a:effectLst>
                  <a:outerShdw blurRad="38100" dist="38100" dir="2700000" algn="tl">
                    <a:srgbClr val="000000">
                      <a:alpha val="43137"/>
                    </a:srgbClr>
                  </a:outerShdw>
                </a:effectLst>
              </a:rPr>
              <a:t>w punkcie </a:t>
            </a:r>
            <a:r>
              <a:rPr lang="pl-PL" b="1" dirty="0" smtClean="0">
                <a:effectLst>
                  <a:outerShdw blurRad="38100" dist="38100" dir="2700000" algn="tl">
                    <a:srgbClr val="000000">
                      <a:alpha val="43137"/>
                    </a:srgbClr>
                  </a:outerShdw>
                </a:effectLst>
              </a:rPr>
              <a:t>3. </a:t>
            </a:r>
          </a:p>
          <a:p>
            <a:pPr marL="285750" indent="-285750">
              <a:buFont typeface="Arial" panose="020B0604020202020204" pitchFamily="34" charset="0"/>
              <a:buChar char="•"/>
            </a:pPr>
            <a:r>
              <a:rPr lang="pl-PL" b="1" dirty="0">
                <a:effectLst>
                  <a:outerShdw blurRad="38100" dist="38100" dir="2700000" algn="tl">
                    <a:srgbClr val="000000">
                      <a:alpha val="43137"/>
                    </a:srgbClr>
                  </a:outerShdw>
                </a:effectLst>
              </a:rPr>
              <a:t>p</a:t>
            </a:r>
            <a:r>
              <a:rPr lang="pl-PL" b="1" dirty="0" smtClean="0">
                <a:effectLst>
                  <a:outerShdw blurRad="38100" dist="38100" dir="2700000" algn="tl">
                    <a:srgbClr val="000000">
                      <a:alpha val="43137"/>
                    </a:srgbClr>
                  </a:outerShdw>
                </a:effectLst>
              </a:rPr>
              <a:t>unkt 4 </a:t>
            </a:r>
            <a:r>
              <a:rPr lang="pl-PL" dirty="0" smtClean="0">
                <a:effectLst>
                  <a:outerShdw blurRad="38100" dist="38100" dir="2700000" algn="tl">
                    <a:srgbClr val="000000">
                      <a:alpha val="43137"/>
                    </a:srgbClr>
                  </a:outerShdw>
                </a:effectLst>
              </a:rPr>
              <a:t>ustalenie </a:t>
            </a:r>
            <a:r>
              <a:rPr lang="pl-PL" dirty="0">
                <a:effectLst>
                  <a:outerShdw blurRad="38100" dist="38100" dir="2700000" algn="tl">
                    <a:srgbClr val="000000">
                      <a:alpha val="43137"/>
                    </a:srgbClr>
                  </a:outerShdw>
                </a:effectLst>
              </a:rPr>
              <a:t>liczby osób, którym wydano karty do </a:t>
            </a:r>
            <a:r>
              <a:rPr lang="pl-PL" dirty="0" smtClean="0">
                <a:effectLst>
                  <a:outerShdw blurRad="38100" dist="38100" dir="2700000" algn="tl">
                    <a:srgbClr val="000000">
                      <a:alpha val="43137"/>
                    </a:srgbClr>
                  </a:outerShdw>
                </a:effectLst>
              </a:rPr>
              <a:t>głosowania -</a:t>
            </a:r>
            <a:r>
              <a:rPr lang="pl-PL" dirty="0" smtClean="0"/>
              <a:t>liczba </a:t>
            </a:r>
            <a:r>
              <a:rPr lang="pl-PL" dirty="0"/>
              <a:t>podpisów potwierdzających otrzymanie karty do </a:t>
            </a:r>
            <a:r>
              <a:rPr lang="pl-PL" dirty="0" smtClean="0"/>
              <a:t>głosowania (łącznie z adnotacjami „odmowa podpisu” zastępującymi podpisy). </a:t>
            </a:r>
            <a:endParaRPr lang="pl-PL" dirty="0">
              <a:effectLst>
                <a:outerShdw blurRad="38100" dist="38100" dir="2700000" algn="tl">
                  <a:srgbClr val="000000">
                    <a:alpha val="43137"/>
                  </a:srgbClr>
                </a:outerShdw>
              </a:effectLst>
            </a:endParaRPr>
          </a:p>
          <a:p>
            <a:r>
              <a:rPr lang="pl-PL" i="1" dirty="0" smtClean="0">
                <a:solidFill>
                  <a:srgbClr val="C00000"/>
                </a:solidFill>
                <a:effectLst>
                  <a:outerShdw blurRad="38100" dist="38100" dir="2700000" algn="tl">
                    <a:srgbClr val="000000">
                      <a:alpha val="43137"/>
                    </a:srgbClr>
                  </a:outerShdw>
                </a:effectLst>
              </a:rPr>
              <a:t>	</a:t>
            </a:r>
            <a:r>
              <a:rPr lang="pl-PL" b="1" i="1" dirty="0" smtClean="0">
                <a:solidFill>
                  <a:srgbClr val="C00000"/>
                </a:solidFill>
                <a:effectLst>
                  <a:outerShdw blurRad="38100" dist="38100" dir="2700000" algn="tl">
                    <a:srgbClr val="000000">
                      <a:alpha val="43137"/>
                    </a:srgbClr>
                  </a:outerShdw>
                </a:effectLst>
              </a:rPr>
              <a:t>SUMA liczb z punktów 3 i 4 powinna być równa liczbie z pkt. 2</a:t>
            </a:r>
            <a:endParaRPr lang="pl-PL" b="1" i="1" dirty="0">
              <a:solidFill>
                <a:srgbClr val="C00000"/>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pl-PL" b="1" dirty="0" smtClean="0">
                <a:effectLst>
                  <a:outerShdw blurRad="38100" dist="38100" dir="2700000" algn="tl">
                    <a:srgbClr val="000000">
                      <a:alpha val="43137"/>
                    </a:srgbClr>
                  </a:outerShdw>
                </a:effectLst>
              </a:rPr>
              <a:t> punkt 5 </a:t>
            </a:r>
            <a:r>
              <a:rPr lang="pl-PL" dirty="0" smtClean="0">
                <a:effectLst>
                  <a:outerShdw blurRad="38100" dist="38100" dir="2700000" algn="tl">
                    <a:srgbClr val="000000">
                      <a:alpha val="43137"/>
                    </a:srgbClr>
                  </a:outerShdw>
                </a:effectLst>
              </a:rPr>
              <a:t>liczba </a:t>
            </a:r>
            <a:r>
              <a:rPr lang="pl-PL" dirty="0">
                <a:effectLst>
                  <a:outerShdw blurRad="38100" dist="38100" dir="2700000" algn="tl">
                    <a:srgbClr val="000000">
                      <a:alpha val="43137"/>
                    </a:srgbClr>
                  </a:outerShdw>
                </a:effectLst>
              </a:rPr>
              <a:t>wyborców głosujących przez </a:t>
            </a:r>
            <a:r>
              <a:rPr lang="pl-PL" dirty="0" smtClean="0">
                <a:effectLst>
                  <a:outerShdw blurRad="38100" dist="38100" dir="2700000" algn="tl">
                    <a:srgbClr val="000000">
                      <a:alpha val="43137"/>
                    </a:srgbClr>
                  </a:outerShdw>
                </a:effectLst>
              </a:rPr>
              <a:t>pełnomocnika </a:t>
            </a:r>
          </a:p>
          <a:p>
            <a:r>
              <a:rPr lang="pl-PL" b="1" dirty="0">
                <a:solidFill>
                  <a:srgbClr val="C00000"/>
                </a:solidFill>
                <a:effectLst>
                  <a:outerShdw blurRad="38100" dist="38100" dir="2700000" algn="tl">
                    <a:srgbClr val="000000">
                      <a:alpha val="43137"/>
                    </a:srgbClr>
                  </a:outerShdw>
                </a:effectLst>
              </a:rPr>
              <a:t>	</a:t>
            </a:r>
            <a:r>
              <a:rPr lang="pl-PL" b="1" dirty="0" smtClean="0">
                <a:solidFill>
                  <a:srgbClr val="C00000"/>
                </a:solidFill>
                <a:effectLst>
                  <a:outerShdw blurRad="38100" dist="38100" dir="2700000" algn="tl">
                    <a:srgbClr val="000000">
                      <a:alpha val="43137"/>
                    </a:srgbClr>
                  </a:outerShdw>
                </a:effectLst>
              </a:rPr>
              <a:t>	</a:t>
            </a:r>
            <a:r>
              <a:rPr lang="pl-PL" b="1" dirty="0" smtClean="0">
                <a:solidFill>
                  <a:schemeClr val="accent6">
                    <a:lumMod val="75000"/>
                  </a:schemeClr>
                </a:solidFill>
                <a:effectLst>
                  <a:outerShdw blurRad="38100" dist="38100" dir="2700000" algn="tl">
                    <a:srgbClr val="000000">
                      <a:alpha val="43137"/>
                    </a:srgbClr>
                  </a:outerShdw>
                </a:effectLst>
              </a:rPr>
              <a:t>Jeśli nie było pełnomocników wpisujemy </a:t>
            </a:r>
            <a:r>
              <a:rPr lang="pl-PL" b="1" dirty="0">
                <a:solidFill>
                  <a:schemeClr val="accent6">
                    <a:lumMod val="75000"/>
                  </a:schemeClr>
                </a:solidFill>
                <a:effectLst>
                  <a:outerShdw blurRad="38100" dist="38100" dir="2700000" algn="tl">
                    <a:srgbClr val="000000">
                      <a:alpha val="43137"/>
                    </a:srgbClr>
                  </a:outerShdw>
                </a:effectLst>
              </a:rPr>
              <a:t>cyfrę „0”. </a:t>
            </a:r>
            <a:endParaRPr lang="pl-PL" b="1" dirty="0" smtClean="0">
              <a:solidFill>
                <a:schemeClr val="accent6">
                  <a:lumMod val="75000"/>
                </a:schemeClr>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pl-PL" b="1" dirty="0">
                <a:effectLst>
                  <a:outerShdw blurRad="38100" dist="38100" dir="2700000" algn="tl">
                    <a:srgbClr val="000000">
                      <a:alpha val="43137"/>
                    </a:srgbClr>
                  </a:outerShdw>
                </a:effectLst>
              </a:rPr>
              <a:t>punkty 6, 7, 7a do 7e </a:t>
            </a:r>
            <a:r>
              <a:rPr lang="pl-PL" dirty="0">
                <a:effectLst>
                  <a:outerShdw blurRad="38100" dist="38100" dir="2700000" algn="tl">
                    <a:srgbClr val="000000">
                      <a:alpha val="43137"/>
                    </a:srgbClr>
                  </a:outerShdw>
                </a:effectLst>
              </a:rPr>
              <a:t>dotyczą głosowania </a:t>
            </a:r>
            <a:r>
              <a:rPr lang="pl-PL" dirty="0" smtClean="0">
                <a:effectLst>
                  <a:outerShdw blurRad="38100" dist="38100" dir="2700000" algn="tl">
                    <a:srgbClr val="000000">
                      <a:alpha val="43137"/>
                    </a:srgbClr>
                  </a:outerShdw>
                </a:effectLst>
              </a:rPr>
              <a:t>korespondencyjnego</a:t>
            </a:r>
          </a:p>
          <a:p>
            <a:r>
              <a:rPr lang="pl-PL" sz="1600" b="1" dirty="0" smtClean="0">
                <a:solidFill>
                  <a:srgbClr val="C00000"/>
                </a:solidFill>
                <a:effectLst>
                  <a:outerShdw blurRad="38100" dist="38100" dir="2700000" algn="tl">
                    <a:srgbClr val="000000">
                      <a:alpha val="43137"/>
                    </a:srgbClr>
                  </a:outerShdw>
                </a:effectLst>
              </a:rPr>
              <a:t>	</a:t>
            </a:r>
            <a:r>
              <a:rPr lang="pl-PL" sz="1600" b="1" dirty="0" smtClean="0">
                <a:solidFill>
                  <a:schemeClr val="accent6">
                    <a:lumMod val="75000"/>
                  </a:schemeClr>
                </a:solidFill>
                <a:effectLst>
                  <a:outerShdw blurRad="38100" dist="38100" dir="2700000" algn="tl">
                    <a:srgbClr val="000000">
                      <a:alpha val="43137"/>
                    </a:srgbClr>
                  </a:outerShdw>
                </a:effectLst>
              </a:rPr>
              <a:t>	</a:t>
            </a:r>
            <a:r>
              <a:rPr lang="pl-PL" b="1" dirty="0" smtClean="0">
                <a:solidFill>
                  <a:schemeClr val="accent6">
                    <a:lumMod val="75000"/>
                  </a:schemeClr>
                </a:solidFill>
                <a:effectLst>
                  <a:outerShdw blurRad="38100" dist="38100" dir="2700000" algn="tl">
                    <a:srgbClr val="000000">
                      <a:alpha val="43137"/>
                    </a:srgbClr>
                  </a:outerShdw>
                </a:effectLst>
              </a:rPr>
              <a:t>W </a:t>
            </a:r>
            <a:r>
              <a:rPr lang="pl-PL" b="1" dirty="0">
                <a:solidFill>
                  <a:schemeClr val="accent6">
                    <a:lumMod val="75000"/>
                  </a:schemeClr>
                </a:solidFill>
                <a:effectLst>
                  <a:outerShdw blurRad="38100" dist="38100" dir="2700000" algn="tl">
                    <a:srgbClr val="000000">
                      <a:alpha val="43137"/>
                    </a:srgbClr>
                  </a:outerShdw>
                </a:effectLst>
              </a:rPr>
              <a:t>naszej gminie nie było  zgłoszeń, wszędzie wpisujemy cyfrę „0”. </a:t>
            </a:r>
            <a:endParaRPr lang="pl-PL" sz="1600" b="1" dirty="0">
              <a:solidFill>
                <a:schemeClr val="accent6">
                  <a:lumMod val="75000"/>
                </a:schemeClr>
              </a:solidFill>
              <a:effectLst>
                <a:outerShdw blurRad="38100" dist="38100" dir="2700000" algn="tl">
                  <a:srgbClr val="000000">
                    <a:alpha val="43137"/>
                  </a:srgbClr>
                </a:outerShdw>
              </a:effectLst>
            </a:endParaRPr>
          </a:p>
          <a:p>
            <a:pPr marL="285750" indent="-285750">
              <a:buFont typeface="Arial" panose="020B0604020202020204" pitchFamily="34" charset="0"/>
              <a:buChar char="•"/>
            </a:pPr>
            <a:endParaRPr lang="pl-PL" sz="1600" dirty="0">
              <a:effectLst>
                <a:outerShdw blurRad="38100" dist="38100" dir="2700000" algn="tl">
                  <a:srgbClr val="000000">
                    <a:alpha val="43137"/>
                  </a:srgbClr>
                </a:outerShdw>
              </a:effectLst>
            </a:endParaRPr>
          </a:p>
          <a:p>
            <a:pPr marL="285750" indent="-285750">
              <a:buFont typeface="Arial" panose="020B0604020202020204" pitchFamily="34" charset="0"/>
              <a:buChar char="•"/>
            </a:pPr>
            <a:endParaRPr lang="pl-PL" sz="2000" b="1" dirty="0">
              <a:solidFill>
                <a:srgbClr val="C00000"/>
              </a:solidFill>
              <a:effectLst>
                <a:outerShdw blurRad="38100" dist="38100" dir="2700000" algn="tl">
                  <a:srgbClr val="000000">
                    <a:alpha val="43137"/>
                  </a:srgbClr>
                </a:outerShdw>
              </a:effectLst>
            </a:endParaRPr>
          </a:p>
        </p:txBody>
      </p:sp>
      <p:sp>
        <p:nvSpPr>
          <p:cNvPr id="3" name="Prostokąt 2"/>
          <p:cNvSpPr/>
          <p:nvPr/>
        </p:nvSpPr>
        <p:spPr>
          <a:xfrm>
            <a:off x="148047" y="672366"/>
            <a:ext cx="8656320" cy="584775"/>
          </a:xfrm>
          <a:prstGeom prst="rect">
            <a:avLst/>
          </a:prstGeom>
          <a:noFill/>
        </p:spPr>
        <p:txBody>
          <a:bodyPr wrap="square" lIns="91440" tIns="45720" rIns="91440" bIns="45720">
            <a:spAutoFit/>
          </a:bodyPr>
          <a:lstStyle/>
          <a:p>
            <a:pPr algn="ctr"/>
            <a:r>
              <a:rPr lang="pl-PL" sz="3200" u="sng"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Rozliczenie kart do głosowania.</a:t>
            </a: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custDataLst>
      <p:tags r:id="rId1"/>
    </p:custDataLst>
    <p:extLst>
      <p:ext uri="{BB962C8B-B14F-4D97-AF65-F5344CB8AC3E}">
        <p14:creationId xmlns:p14="http://schemas.microsoft.com/office/powerpoint/2010/main" val="2644409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897">
        <p15:prstTrans prst="drape"/>
      </p:transition>
    </mc:Choice>
    <mc:Fallback xmlns="">
      <p:transition spd="slow" advTm="20897">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1951897" y="1566962"/>
            <a:ext cx="5080942" cy="1754326"/>
          </a:xfrm>
          <a:prstGeom prst="rect">
            <a:avLst/>
          </a:prstGeom>
          <a:noFill/>
        </p:spPr>
        <p:txBody>
          <a:bodyPr wrap="none" lIns="91440" tIns="45720" rIns="91440" bIns="45720">
            <a:spAutoFit/>
          </a:bodyPr>
          <a:lstStyle/>
          <a:p>
            <a:pPr algn="ctr"/>
            <a:r>
              <a:rPr lang="pl-PL"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Czynności </a:t>
            </a:r>
          </a:p>
          <a:p>
            <a:pPr algn="ctr"/>
            <a:r>
              <a:rPr lang="pl-PL"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po otwarciu urny</a:t>
            </a:r>
          </a:p>
        </p:txBody>
      </p:sp>
      <p:sp>
        <p:nvSpPr>
          <p:cNvPr id="2" name="Prostokąt 1"/>
          <p:cNvSpPr/>
          <p:nvPr/>
        </p:nvSpPr>
        <p:spPr>
          <a:xfrm>
            <a:off x="1178012" y="3380145"/>
            <a:ext cx="7331674" cy="1508105"/>
          </a:xfrm>
          <a:prstGeom prst="rect">
            <a:avLst/>
          </a:prstGeom>
        </p:spPr>
        <p:txBody>
          <a:bodyPr wrap="square">
            <a:spAutoFit/>
          </a:bodyPr>
          <a:lstStyle/>
          <a:p>
            <a:pPr algn="ctr"/>
            <a:endParaRPr lang="pl-PL" sz="2000" dirty="0">
              <a:solidFill>
                <a:srgbClr val="000000"/>
              </a:solidFill>
              <a:latin typeface="Calibri" panose="020F0502020204030204" pitchFamily="34" charset="0"/>
            </a:endParaRPr>
          </a:p>
          <a:p>
            <a:pPr algn="ctr"/>
            <a:r>
              <a:rPr lang="pl-PL" sz="2400" dirty="0">
                <a:solidFill>
                  <a:srgbClr val="000000"/>
                </a:solidFill>
                <a:effectLst>
                  <a:outerShdw blurRad="38100" dist="38100" dir="2700000" algn="tl">
                    <a:srgbClr val="000000">
                      <a:alpha val="43137"/>
                    </a:srgbClr>
                  </a:outerShdw>
                </a:effectLst>
                <a:latin typeface="Calibri" panose="020F0502020204030204" pitchFamily="34" charset="0"/>
              </a:rPr>
              <a:t>Komisja sprawdza, czy pieczęcie na urnie oraz na wlocie do urny pozostały nienaruszone, po czym otwiera urnę i wyjmuje z niej karty do głosowania. </a:t>
            </a:r>
          </a:p>
        </p:txBody>
      </p:sp>
    </p:spTree>
    <p:custDataLst>
      <p:tags r:id="rId1"/>
    </p:custDataLst>
    <p:extLst>
      <p:ext uri="{BB962C8B-B14F-4D97-AF65-F5344CB8AC3E}">
        <p14:creationId xmlns:p14="http://schemas.microsoft.com/office/powerpoint/2010/main" val="25885906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897">
        <p15:prstTrans prst="drape"/>
      </p:transition>
    </mc:Choice>
    <mc:Fallback xmlns="">
      <p:transition spd="slow" advTm="20897">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endParaRPr lang="pl-PL"/>
          </a:p>
        </p:txBody>
      </p:sp>
      <p:pic>
        <p:nvPicPr>
          <p:cNvPr id="5" name="Obraz 4"/>
          <p:cNvPicPr>
            <a:picLocks noChangeAspect="1"/>
          </p:cNvPicPr>
          <p:nvPr/>
        </p:nvPicPr>
        <p:blipFill>
          <a:blip r:embed="rId2"/>
          <a:stretch>
            <a:fillRect/>
          </a:stretch>
        </p:blipFill>
        <p:spPr>
          <a:xfrm>
            <a:off x="-101601" y="365126"/>
            <a:ext cx="9144001" cy="5924550"/>
          </a:xfrm>
          <a:prstGeom prst="rect">
            <a:avLst/>
          </a:prstGeom>
        </p:spPr>
      </p:pic>
    </p:spTree>
    <p:extLst>
      <p:ext uri="{BB962C8B-B14F-4D97-AF65-F5344CB8AC3E}">
        <p14:creationId xmlns:p14="http://schemas.microsoft.com/office/powerpoint/2010/main" val="17290230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148047" y="672366"/>
            <a:ext cx="8656320" cy="584775"/>
          </a:xfrm>
          <a:prstGeom prst="rect">
            <a:avLst/>
          </a:prstGeom>
          <a:noFill/>
        </p:spPr>
        <p:txBody>
          <a:bodyPr wrap="square" lIns="91440" tIns="45720" rIns="91440" bIns="45720">
            <a:spAutoFit/>
          </a:bodyPr>
          <a:lstStyle/>
          <a:p>
            <a:pPr algn="ctr"/>
            <a:r>
              <a:rPr lang="pl-PL" sz="3200" u="sng"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Po otwarciu urny</a:t>
            </a: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Prostokąt 4"/>
          <p:cNvSpPr/>
          <p:nvPr/>
        </p:nvSpPr>
        <p:spPr>
          <a:xfrm>
            <a:off x="393699" y="1213009"/>
            <a:ext cx="8410667" cy="3139321"/>
          </a:xfrm>
          <a:prstGeom prst="rect">
            <a:avLst/>
          </a:prstGeom>
        </p:spPr>
        <p:txBody>
          <a:bodyPr wrap="square">
            <a:spAutoFit/>
          </a:bodyPr>
          <a:lstStyle/>
          <a:p>
            <a:endParaRPr lang="pl-PL" dirty="0"/>
          </a:p>
          <a:p>
            <a:r>
              <a:rPr lang="pl-PL" sz="2000" b="1" dirty="0">
                <a:effectLst>
                  <a:outerShdw blurRad="38100" dist="38100" dir="2700000" algn="tl">
                    <a:srgbClr val="000000">
                      <a:alpha val="43137"/>
                    </a:srgbClr>
                  </a:outerShdw>
                </a:effectLst>
              </a:rPr>
              <a:t>Komisja przegląda wszystkie karty </a:t>
            </a:r>
            <a:r>
              <a:rPr lang="pl-PL" sz="2000" dirty="0">
                <a:effectLst>
                  <a:outerShdw blurRad="38100" dist="38100" dir="2700000" algn="tl">
                    <a:srgbClr val="000000">
                      <a:alpha val="43137"/>
                    </a:srgbClr>
                  </a:outerShdw>
                </a:effectLst>
              </a:rPr>
              <a:t>i wydziela z nich części kart całkowicie przedartych na dwie lub więcej części, których nie bierze się pod uwagę przy obliczeniach. </a:t>
            </a:r>
          </a:p>
          <a:p>
            <a:r>
              <a:rPr lang="pl-PL" sz="2000" dirty="0">
                <a:effectLst>
                  <a:outerShdw blurRad="38100" dist="38100" dir="2700000" algn="tl">
                    <a:srgbClr val="000000">
                      <a:alpha val="43137"/>
                    </a:srgbClr>
                  </a:outerShdw>
                </a:effectLst>
              </a:rPr>
              <a:t>Karty takie należy zapakować w pakiet, opieczętować go i opisać </a:t>
            </a:r>
            <a:endParaRPr lang="pl-PL" sz="2000" b="1" dirty="0" smtClean="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pl-PL" sz="2000" b="1" dirty="0" smtClean="0">
                <a:effectLst>
                  <a:outerShdw blurRad="38100" dist="38100" dir="2700000" algn="tl">
                    <a:srgbClr val="000000">
                      <a:alpha val="43137"/>
                    </a:srgbClr>
                  </a:outerShdw>
                </a:effectLst>
              </a:rPr>
              <a:t>punkt 8 </a:t>
            </a:r>
            <a:r>
              <a:rPr lang="pl-PL" sz="2000" dirty="0" smtClean="0">
                <a:effectLst>
                  <a:outerShdw blurRad="38100" dist="38100" dir="2700000" algn="tl">
                    <a:srgbClr val="000000">
                      <a:alpha val="43137"/>
                    </a:srgbClr>
                  </a:outerShdw>
                </a:effectLst>
              </a:rPr>
              <a:t>– liczba kart wyjętych z urny</a:t>
            </a:r>
          </a:p>
          <a:p>
            <a:pPr marL="285750" indent="-285750">
              <a:buFont typeface="Arial" panose="020B0604020202020204" pitchFamily="34" charset="0"/>
              <a:buChar char="•"/>
            </a:pPr>
            <a:r>
              <a:rPr lang="pl-PL" sz="2000" b="1" dirty="0" smtClean="0">
                <a:effectLst>
                  <a:outerShdw blurRad="38100" dist="38100" dir="2700000" algn="tl">
                    <a:srgbClr val="000000">
                      <a:alpha val="43137"/>
                    </a:srgbClr>
                  </a:outerShdw>
                </a:effectLst>
              </a:rPr>
              <a:t>Punkt 8a – </a:t>
            </a:r>
            <a:r>
              <a:rPr lang="pl-PL" sz="2000" dirty="0" smtClean="0">
                <a:effectLst>
                  <a:outerShdw blurRad="38100" dist="38100" dir="2700000" algn="tl">
                    <a:srgbClr val="000000">
                      <a:alpha val="43137"/>
                    </a:srgbClr>
                  </a:outerShdw>
                </a:effectLst>
              </a:rPr>
              <a:t>dotyczy kopert głosowania korespondencyjnego </a:t>
            </a:r>
            <a:r>
              <a:rPr lang="pl-PL" sz="2000" b="1" dirty="0" smtClean="0">
                <a:effectLst>
                  <a:outerShdw blurRad="38100" dist="38100" dir="2700000" algn="tl">
                    <a:srgbClr val="000000">
                      <a:alpha val="43137"/>
                    </a:srgbClr>
                  </a:outerShdw>
                </a:effectLst>
              </a:rPr>
              <a:t>– </a:t>
            </a:r>
            <a:r>
              <a:rPr lang="pl-PL" sz="2000" b="1" dirty="0" smtClean="0">
                <a:solidFill>
                  <a:srgbClr val="C00000"/>
                </a:solidFill>
                <a:effectLst>
                  <a:outerShdw blurRad="38100" dist="38100" dir="2700000" algn="tl">
                    <a:srgbClr val="000000">
                      <a:alpha val="43137"/>
                    </a:srgbClr>
                  </a:outerShdw>
                </a:effectLst>
              </a:rPr>
              <a:t>wpisujemy „0”</a:t>
            </a:r>
            <a:endParaRPr lang="pl-PL" sz="2000" b="1" dirty="0">
              <a:solidFill>
                <a:srgbClr val="C00000"/>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pl-PL" sz="2000" b="1" dirty="0" smtClean="0">
                <a:effectLst>
                  <a:outerShdw blurRad="38100" dist="38100" dir="2700000" algn="tl">
                    <a:srgbClr val="000000">
                      <a:alpha val="43137"/>
                    </a:srgbClr>
                  </a:outerShdw>
                </a:effectLst>
              </a:rPr>
              <a:t>Punkt 9 </a:t>
            </a:r>
            <a:r>
              <a:rPr lang="pl-PL" sz="2000" dirty="0" smtClean="0">
                <a:effectLst>
                  <a:outerShdw blurRad="38100" dist="38100" dir="2700000" algn="tl">
                    <a:srgbClr val="000000">
                      <a:alpha val="43137"/>
                    </a:srgbClr>
                  </a:outerShdw>
                </a:effectLst>
              </a:rPr>
              <a:t>– karty nieważne </a:t>
            </a:r>
            <a:r>
              <a:rPr lang="pl-PL" sz="2000" i="1" dirty="0" smtClean="0">
                <a:effectLst>
                  <a:outerShdw blurRad="38100" dist="38100" dir="2700000" algn="tl">
                    <a:srgbClr val="000000">
                      <a:alpha val="43137"/>
                    </a:srgbClr>
                  </a:outerShdw>
                </a:effectLst>
              </a:rPr>
              <a:t>tj</a:t>
            </a:r>
            <a:r>
              <a:rPr lang="pl-PL" sz="2000" i="1" dirty="0">
                <a:effectLst>
                  <a:outerShdw blurRad="38100" dist="38100" dir="2700000" algn="tl">
                    <a:srgbClr val="000000">
                      <a:alpha val="43137"/>
                    </a:srgbClr>
                  </a:outerShdw>
                </a:effectLst>
              </a:rPr>
              <a:t>. inne niż ustalone urzędowo lub nieopatrzone pieczęcią komisji obwodowej. </a:t>
            </a:r>
          </a:p>
          <a:p>
            <a:pPr marL="285750" indent="-285750">
              <a:buFont typeface="Arial" panose="020B0604020202020204" pitchFamily="34" charset="0"/>
              <a:buChar char="•"/>
            </a:pPr>
            <a:r>
              <a:rPr lang="pl-PL" sz="2000" b="1" dirty="0" smtClean="0">
                <a:effectLst>
                  <a:outerShdw blurRad="38100" dist="38100" dir="2700000" algn="tl">
                    <a:srgbClr val="000000">
                      <a:alpha val="43137"/>
                    </a:srgbClr>
                  </a:outerShdw>
                </a:effectLst>
              </a:rPr>
              <a:t>Punkt 10 – </a:t>
            </a:r>
            <a:r>
              <a:rPr lang="pl-PL" sz="2000" dirty="0" smtClean="0">
                <a:effectLst>
                  <a:outerShdw blurRad="38100" dist="38100" dir="2700000" algn="tl">
                    <a:srgbClr val="000000">
                      <a:alpha val="43137"/>
                    </a:srgbClr>
                  </a:outerShdw>
                </a:effectLst>
              </a:rPr>
              <a:t>karty ważne – na ich podstawie ustalamy wynik głosowania</a:t>
            </a:r>
            <a:endParaRPr lang="pl-PL" sz="2000" dirty="0">
              <a:effectLst>
                <a:outerShdw blurRad="38100" dist="38100" dir="2700000" algn="tl">
                  <a:srgbClr val="000000">
                    <a:alpha val="43137"/>
                  </a:srgbClr>
                </a:outerShdw>
              </a:effectLst>
            </a:endParaRPr>
          </a:p>
        </p:txBody>
      </p:sp>
      <p:sp>
        <p:nvSpPr>
          <p:cNvPr id="6" name="Prostokąt 5"/>
          <p:cNvSpPr/>
          <p:nvPr/>
        </p:nvSpPr>
        <p:spPr>
          <a:xfrm>
            <a:off x="3022600" y="4404835"/>
            <a:ext cx="5600700" cy="1569660"/>
          </a:xfrm>
          <a:prstGeom prst="rect">
            <a:avLst/>
          </a:prstGeom>
        </p:spPr>
        <p:txBody>
          <a:bodyPr wrap="square">
            <a:spAutoFit/>
          </a:bodyPr>
          <a:lstStyle/>
          <a:p>
            <a:r>
              <a:rPr lang="pl-PL" sz="2400" i="1" dirty="0">
                <a:solidFill>
                  <a:srgbClr val="C00000"/>
                </a:solidFill>
                <a:effectLst>
                  <a:outerShdw blurRad="38100" dist="38100" dir="2700000" algn="tl">
                    <a:srgbClr val="000000">
                      <a:alpha val="43137"/>
                    </a:srgbClr>
                  </a:outerShdw>
                </a:effectLst>
                <a:latin typeface="Calibri" panose="020F0502020204030204" pitchFamily="34" charset="0"/>
              </a:rPr>
              <a:t>Suma kart nieważnych </a:t>
            </a:r>
            <a:r>
              <a:rPr lang="pl-PL" sz="2400" b="1" i="1" dirty="0">
                <a:solidFill>
                  <a:srgbClr val="C00000"/>
                </a:solidFill>
                <a:effectLst>
                  <a:outerShdw blurRad="38100" dist="38100" dir="2700000" algn="tl">
                    <a:srgbClr val="000000">
                      <a:alpha val="43137"/>
                    </a:srgbClr>
                  </a:outerShdw>
                </a:effectLst>
                <a:latin typeface="Calibri" panose="020F0502020204030204" pitchFamily="34" charset="0"/>
              </a:rPr>
              <a:t>(punkt 9 protokołu) </a:t>
            </a:r>
            <a:r>
              <a:rPr lang="pl-PL" sz="2400" i="1" dirty="0">
                <a:solidFill>
                  <a:srgbClr val="C00000"/>
                </a:solidFill>
                <a:effectLst>
                  <a:outerShdw blurRad="38100" dist="38100" dir="2700000" algn="tl">
                    <a:srgbClr val="000000">
                      <a:alpha val="43137"/>
                    </a:srgbClr>
                  </a:outerShdw>
                </a:effectLst>
                <a:latin typeface="Calibri" panose="020F0502020204030204" pitchFamily="34" charset="0"/>
              </a:rPr>
              <a:t>i kart ważnych </a:t>
            </a:r>
            <a:r>
              <a:rPr lang="pl-PL" sz="2400" b="1" i="1" dirty="0">
                <a:solidFill>
                  <a:srgbClr val="C00000"/>
                </a:solidFill>
                <a:effectLst>
                  <a:outerShdw blurRad="38100" dist="38100" dir="2700000" algn="tl">
                    <a:srgbClr val="000000">
                      <a:alpha val="43137"/>
                    </a:srgbClr>
                  </a:outerShdw>
                </a:effectLst>
                <a:latin typeface="Calibri" panose="020F0502020204030204" pitchFamily="34" charset="0"/>
              </a:rPr>
              <a:t>(punkt 10 protokołu) </a:t>
            </a:r>
            <a:r>
              <a:rPr lang="pl-PL" sz="2400" i="1" dirty="0">
                <a:solidFill>
                  <a:srgbClr val="C00000"/>
                </a:solidFill>
                <a:effectLst>
                  <a:outerShdw blurRad="38100" dist="38100" dir="2700000" algn="tl">
                    <a:srgbClr val="000000">
                      <a:alpha val="43137"/>
                    </a:srgbClr>
                  </a:outerShdw>
                </a:effectLst>
                <a:latin typeface="Calibri" panose="020F0502020204030204" pitchFamily="34" charset="0"/>
              </a:rPr>
              <a:t>musi być równa liczbie kart wyjętych z urny </a:t>
            </a:r>
            <a:r>
              <a:rPr lang="pl-PL" sz="2400" b="1" i="1" dirty="0">
                <a:solidFill>
                  <a:srgbClr val="C00000"/>
                </a:solidFill>
                <a:effectLst>
                  <a:outerShdw blurRad="38100" dist="38100" dir="2700000" algn="tl">
                    <a:srgbClr val="000000">
                      <a:alpha val="43137"/>
                    </a:srgbClr>
                  </a:outerShdw>
                </a:effectLst>
                <a:latin typeface="Calibri" panose="020F0502020204030204" pitchFamily="34" charset="0"/>
              </a:rPr>
              <a:t>(punkt 8 protokołu)</a:t>
            </a:r>
            <a:r>
              <a:rPr lang="pl-PL" sz="2400" i="1" dirty="0">
                <a:solidFill>
                  <a:srgbClr val="C00000"/>
                </a:solidFill>
                <a:effectLst>
                  <a:outerShdw blurRad="38100" dist="38100" dir="2700000" algn="tl">
                    <a:srgbClr val="000000">
                      <a:alpha val="43137"/>
                    </a:srgbClr>
                  </a:outerShdw>
                </a:effectLst>
                <a:latin typeface="Calibri" panose="020F0502020204030204" pitchFamily="34" charset="0"/>
              </a:rPr>
              <a:t>. </a:t>
            </a:r>
            <a:endParaRPr lang="pl-PL" sz="2400" i="1" dirty="0">
              <a:solidFill>
                <a:srgbClr val="C00000"/>
              </a:solidFill>
              <a:effectLst>
                <a:outerShdw blurRad="38100" dist="38100" dir="2700000" algn="tl">
                  <a:srgbClr val="000000">
                    <a:alpha val="43137"/>
                  </a:srgbClr>
                </a:outerShdw>
              </a:effectLst>
            </a:endParaRPr>
          </a:p>
        </p:txBody>
      </p:sp>
    </p:spTree>
    <p:custDataLst>
      <p:tags r:id="rId1"/>
    </p:custDataLst>
    <p:extLst>
      <p:ext uri="{BB962C8B-B14F-4D97-AF65-F5344CB8AC3E}">
        <p14:creationId xmlns:p14="http://schemas.microsoft.com/office/powerpoint/2010/main" val="731679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897">
        <p15:prstTrans prst="drape"/>
      </p:transition>
    </mc:Choice>
    <mc:Fallback xmlns="">
      <p:transition spd="slow" advTm="20897">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a:ln>
            <a:solidFill>
              <a:schemeClr val="accent1"/>
            </a:solidFill>
          </a:ln>
        </p:spPr>
        <p:txBody>
          <a:bodyPr/>
          <a:lstStyle/>
          <a:p>
            <a:endParaRPr lang="pl-PL" dirty="0"/>
          </a:p>
        </p:txBody>
      </p:sp>
      <p:pic>
        <p:nvPicPr>
          <p:cNvPr id="4" name="Obraz 3"/>
          <p:cNvPicPr>
            <a:picLocks noChangeAspect="1"/>
          </p:cNvPicPr>
          <p:nvPr/>
        </p:nvPicPr>
        <p:blipFill>
          <a:blip r:embed="rId3"/>
          <a:stretch>
            <a:fillRect/>
          </a:stretch>
        </p:blipFill>
        <p:spPr>
          <a:xfrm>
            <a:off x="745998" y="0"/>
            <a:ext cx="7368977" cy="6662928"/>
          </a:xfrm>
          <a:prstGeom prst="rect">
            <a:avLst/>
          </a:prstGeom>
        </p:spPr>
      </p:pic>
    </p:spTree>
    <p:extLst>
      <p:ext uri="{BB962C8B-B14F-4D97-AF65-F5344CB8AC3E}">
        <p14:creationId xmlns:p14="http://schemas.microsoft.com/office/powerpoint/2010/main" val="4116800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842553" y="596166"/>
            <a:ext cx="8656320" cy="584775"/>
          </a:xfrm>
          <a:prstGeom prst="rect">
            <a:avLst/>
          </a:prstGeom>
          <a:noFill/>
        </p:spPr>
        <p:txBody>
          <a:bodyPr wrap="square" lIns="91440" tIns="45720" rIns="91440" bIns="45720">
            <a:spAutoFit/>
          </a:bodyPr>
          <a:lstStyle/>
          <a:p>
            <a:pPr algn="ctr"/>
            <a:r>
              <a:rPr lang="pl-PL" sz="3200" u="sng"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Ustalanie wyników głosowania</a:t>
            </a: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Prostokąt 4"/>
          <p:cNvSpPr/>
          <p:nvPr/>
        </p:nvSpPr>
        <p:spPr>
          <a:xfrm>
            <a:off x="245653" y="826254"/>
            <a:ext cx="8410667" cy="4370427"/>
          </a:xfrm>
          <a:prstGeom prst="rect">
            <a:avLst/>
          </a:prstGeom>
        </p:spPr>
        <p:txBody>
          <a:bodyPr wrap="square">
            <a:spAutoFit/>
          </a:bodyPr>
          <a:lstStyle/>
          <a:p>
            <a:endParaRPr lang="pl-PL" dirty="0"/>
          </a:p>
          <a:p>
            <a:r>
              <a:rPr lang="pl-PL" sz="2000" b="1" dirty="0">
                <a:effectLst>
                  <a:outerShdw blurRad="38100" dist="38100" dir="2700000" algn="tl">
                    <a:srgbClr val="000000">
                      <a:alpha val="43137"/>
                    </a:srgbClr>
                  </a:outerShdw>
                </a:effectLst>
              </a:rPr>
              <a:t>Z kart ważnych komisja ustala liczbę głosów nieważnych oraz głosów ważnych</a:t>
            </a:r>
            <a:r>
              <a:rPr lang="pl-PL" sz="2000" b="1" dirty="0" smtClean="0">
                <a:effectLst>
                  <a:outerShdw blurRad="38100" dist="38100" dir="2700000" algn="tl">
                    <a:srgbClr val="000000">
                      <a:alpha val="43137"/>
                    </a:srgbClr>
                  </a:outerShdw>
                </a:effectLst>
              </a:rPr>
              <a:t>.</a:t>
            </a:r>
          </a:p>
          <a:p>
            <a:r>
              <a:rPr lang="pl-PL" sz="2000" b="1" dirty="0" smtClean="0">
                <a:solidFill>
                  <a:srgbClr val="C00000"/>
                </a:solidFill>
                <a:effectLst>
                  <a:outerShdw blurRad="38100" dist="38100" dir="2700000" algn="tl">
                    <a:srgbClr val="000000">
                      <a:alpha val="43137"/>
                    </a:srgbClr>
                  </a:outerShdw>
                </a:effectLst>
              </a:rPr>
              <a:t>Reguły ustalania ważności głosu</a:t>
            </a:r>
            <a:endParaRPr lang="pl-PL" sz="2000" b="1" dirty="0">
              <a:solidFill>
                <a:srgbClr val="C00000"/>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pl-PL" sz="2000" dirty="0" smtClean="0">
                <a:effectLst>
                  <a:outerShdw blurRad="38100" dist="38100" dir="2700000" algn="tl">
                    <a:srgbClr val="000000">
                      <a:alpha val="43137"/>
                    </a:srgbClr>
                  </a:outerShdw>
                </a:effectLst>
              </a:rPr>
              <a:t>znakiem </a:t>
            </a:r>
            <a:r>
              <a:rPr lang="pl-PL" sz="2000" dirty="0">
                <a:effectLst>
                  <a:outerShdw blurRad="38100" dist="38100" dir="2700000" algn="tl">
                    <a:srgbClr val="000000">
                      <a:alpha val="43137"/>
                    </a:srgbClr>
                  </a:outerShdw>
                </a:effectLst>
              </a:rPr>
              <a:t>„x” postawionym w kratce są dwie przecinające się linie, których punkt przecięcia znajduje się w </a:t>
            </a:r>
            <a:r>
              <a:rPr lang="pl-PL" sz="2000" dirty="0" smtClean="0">
                <a:effectLst>
                  <a:outerShdw blurRad="38100" dist="38100" dir="2700000" algn="tl">
                    <a:srgbClr val="000000">
                      <a:alpha val="43137"/>
                    </a:srgbClr>
                  </a:outerShdw>
                </a:effectLst>
              </a:rPr>
              <a:t>obrębie. </a:t>
            </a:r>
            <a:r>
              <a:rPr lang="pl-PL" sz="2000" dirty="0">
                <a:effectLst>
                  <a:outerShdw blurRad="38100" dist="38100" dir="2700000" algn="tl">
                    <a:srgbClr val="000000">
                      <a:alpha val="43137"/>
                    </a:srgbClr>
                  </a:outerShdw>
                </a:effectLst>
              </a:rPr>
              <a:t>Ustalenie, czy znak „x” postawiony jest w kratce, czy poza nią, należy do komisji; </a:t>
            </a:r>
            <a:endParaRPr lang="pl-PL" sz="2000" dirty="0" smtClean="0">
              <a:effectLst>
                <a:outerShdw blurRad="38100" dist="38100" dir="2700000" algn="tl">
                  <a:srgbClr val="000000">
                    <a:alpha val="43137"/>
                  </a:srgbClr>
                </a:outerShdw>
              </a:effectLst>
            </a:endParaRPr>
          </a:p>
          <a:p>
            <a:pPr marL="342900" indent="-342900">
              <a:buFont typeface="Arial" panose="020B0604020202020204" pitchFamily="34" charset="0"/>
              <a:buChar char="•"/>
            </a:pPr>
            <a:r>
              <a:rPr lang="pl-PL" sz="2000" dirty="0" smtClean="0">
                <a:effectLst>
                  <a:outerShdw blurRad="38100" dist="38100" dir="2700000" algn="tl">
                    <a:srgbClr val="000000">
                      <a:alpha val="43137"/>
                    </a:srgbClr>
                  </a:outerShdw>
                </a:effectLst>
              </a:rPr>
              <a:t>znaki</a:t>
            </a:r>
            <a:r>
              <a:rPr lang="pl-PL" sz="2000" dirty="0">
                <a:effectLst>
                  <a:outerShdw blurRad="38100" dist="38100" dir="2700000" algn="tl">
                    <a:srgbClr val="000000">
                      <a:alpha val="43137"/>
                    </a:srgbClr>
                  </a:outerShdw>
                </a:effectLst>
              </a:rPr>
              <a:t>, wykreślenia, przekreślenia, w tym również znak „x” postawiony przez głosującego poza przeznaczoną na to kratką, traktuje się jako dopiski, które nie wpływają na ważność głosu; </a:t>
            </a:r>
            <a:endParaRPr lang="pl-PL" sz="2000" dirty="0" smtClean="0">
              <a:effectLst>
                <a:outerShdw blurRad="38100" dist="38100" dir="2700000" algn="tl">
                  <a:srgbClr val="000000">
                    <a:alpha val="43137"/>
                  </a:srgbClr>
                </a:outerShdw>
              </a:effectLst>
            </a:endParaRPr>
          </a:p>
          <a:p>
            <a:pPr marL="342900" indent="-342900">
              <a:buFont typeface="Arial" panose="020B0604020202020204" pitchFamily="34" charset="0"/>
              <a:buChar char="•"/>
            </a:pPr>
            <a:r>
              <a:rPr lang="pl-PL" sz="2000" dirty="0" smtClean="0">
                <a:effectLst>
                  <a:outerShdw blurRad="38100" dist="38100" dir="2700000" algn="tl">
                    <a:srgbClr val="000000">
                      <a:alpha val="43137"/>
                    </a:srgbClr>
                  </a:outerShdw>
                </a:effectLst>
              </a:rPr>
              <a:t>znaki </a:t>
            </a:r>
            <a:r>
              <a:rPr lang="pl-PL" sz="2000" dirty="0">
                <a:effectLst>
                  <a:outerShdw blurRad="38100" dist="38100" dir="2700000" algn="tl">
                    <a:srgbClr val="000000">
                      <a:alpha val="43137"/>
                    </a:srgbClr>
                  </a:outerShdw>
                </a:effectLst>
              </a:rPr>
              <a:t>graficzne naniesione w obrębie kratki, w szczególności zamazanie kratki, przekreślenie znaku „x” w kratce itp. powoduje nieważność głosu</a:t>
            </a:r>
            <a:r>
              <a:rPr lang="pl-PL" sz="2000" dirty="0" smtClean="0">
                <a:effectLst>
                  <a:outerShdw blurRad="38100" dist="38100" dir="2700000" algn="tl">
                    <a:srgbClr val="000000">
                      <a:alpha val="43137"/>
                    </a:srgbClr>
                  </a:outerShdw>
                </a:effectLst>
              </a:rPr>
              <a:t>;</a:t>
            </a:r>
          </a:p>
          <a:p>
            <a:pPr marL="342900" indent="-342900">
              <a:buFont typeface="Arial" panose="020B0604020202020204" pitchFamily="34" charset="0"/>
              <a:buChar char="•"/>
            </a:pPr>
            <a:r>
              <a:rPr lang="pl-PL" sz="2000" dirty="0" smtClean="0">
                <a:effectLst>
                  <a:outerShdw blurRad="38100" dist="38100" dir="2700000" algn="tl">
                    <a:srgbClr val="000000">
                      <a:alpha val="43137"/>
                    </a:srgbClr>
                  </a:outerShdw>
                </a:effectLst>
              </a:rPr>
              <a:t> </a:t>
            </a:r>
            <a:r>
              <a:rPr lang="pl-PL" sz="2000" dirty="0">
                <a:effectLst>
                  <a:outerShdw blurRad="38100" dist="38100" dir="2700000" algn="tl">
                    <a:srgbClr val="000000">
                      <a:alpha val="43137"/>
                    </a:srgbClr>
                  </a:outerShdw>
                </a:effectLst>
              </a:rPr>
              <a:t>uznania głosu za nieważny komisja dokonuje po okazaniu karty wszystkim członkom komisji uczestniczącym w ustalaniu wyniku głosowania. </a:t>
            </a:r>
          </a:p>
          <a:p>
            <a:endParaRPr lang="pl-PL" sz="2000" dirty="0">
              <a:effectLst>
                <a:outerShdw blurRad="38100" dist="38100" dir="2700000" algn="tl">
                  <a:srgbClr val="000000">
                    <a:alpha val="43137"/>
                  </a:srgbClr>
                </a:outerShdw>
              </a:effectLst>
            </a:endParaRPr>
          </a:p>
        </p:txBody>
      </p:sp>
    </p:spTree>
    <p:custDataLst>
      <p:tags r:id="rId1"/>
    </p:custDataLst>
    <p:extLst>
      <p:ext uri="{BB962C8B-B14F-4D97-AF65-F5344CB8AC3E}">
        <p14:creationId xmlns:p14="http://schemas.microsoft.com/office/powerpoint/2010/main" val="2130775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897">
        <p15:prstTrans prst="drape"/>
      </p:transition>
    </mc:Choice>
    <mc:Fallback xmlns="">
      <p:transition spd="slow" advTm="20897">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2635" name="Rectangle 27"/>
          <p:cNvSpPr>
            <a:spLocks noChangeArrowheads="1"/>
          </p:cNvSpPr>
          <p:nvPr/>
        </p:nvSpPr>
        <p:spPr bwMode="auto">
          <a:xfrm>
            <a:off x="4506489" y="-1850613"/>
            <a:ext cx="181822" cy="262701"/>
          </a:xfrm>
          <a:prstGeom prst="rect">
            <a:avLst/>
          </a:prstGeom>
          <a:noFill/>
          <a:ln w="12700" algn="ctr">
            <a:noFill/>
            <a:miter lim="800000"/>
            <a:headEnd/>
            <a:tailEnd/>
          </a:ln>
          <a:effectLst/>
        </p:spPr>
        <p:txBody>
          <a:bodyPr wrap="none" lIns="90000" tIns="46800" rIns="90000" bIns="0" anchor="ctr">
            <a:spAutoFit/>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3011" name="Rectangle 28"/>
          <p:cNvSpPr>
            <a:spLocks noChangeArrowheads="1"/>
          </p:cNvSpPr>
          <p:nvPr/>
        </p:nvSpPr>
        <p:spPr bwMode="auto">
          <a:xfrm>
            <a:off x="1042989" y="253545"/>
            <a:ext cx="6051955" cy="1262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90000" tIns="46800" rIns="90000" bIns="0" anchor="ctr">
            <a:spAutoFit/>
          </a:bodyPr>
          <a:lstStyle/>
          <a:p>
            <a:pPr fontAlgn="base">
              <a:spcBef>
                <a:spcPct val="0"/>
              </a:spcBef>
              <a:spcAft>
                <a:spcPct val="0"/>
              </a:spcAft>
            </a:pPr>
            <a:r>
              <a:rPr lang="pl-PL" sz="5500" b="1" dirty="0">
                <a:solidFill>
                  <a:srgbClr val="00FF00"/>
                </a:solidFill>
                <a:latin typeface="Times New Roman" pitchFamily="18" charset="0"/>
                <a:cs typeface="Times New Roman" pitchFamily="18" charset="0"/>
              </a:rPr>
              <a:t> TAK </a:t>
            </a:r>
            <a:r>
              <a:rPr lang="pl-PL" sz="5500" b="1" dirty="0">
                <a:solidFill>
                  <a:srgbClr val="000000"/>
                </a:solidFill>
                <a:latin typeface="Times New Roman" pitchFamily="18" charset="0"/>
                <a:cs typeface="Times New Roman" pitchFamily="18" charset="0"/>
              </a:rPr>
              <a:t>				</a:t>
            </a:r>
            <a:r>
              <a:rPr lang="pl-PL" sz="5500" b="1" dirty="0">
                <a:solidFill>
                  <a:srgbClr val="FF0000"/>
                </a:solidFill>
                <a:latin typeface="Times New Roman" pitchFamily="18" charset="0"/>
                <a:cs typeface="Times New Roman" pitchFamily="18" charset="0"/>
              </a:rPr>
              <a:t>NIE</a:t>
            </a:r>
            <a:endParaRPr lang="pl-PL" sz="3600" b="1" dirty="0">
              <a:solidFill>
                <a:srgbClr val="000000"/>
              </a:solidFill>
              <a:latin typeface="Times New Roman" pitchFamily="18" charset="0"/>
              <a:cs typeface="Times New Roman" pitchFamily="18" charset="0"/>
            </a:endParaRPr>
          </a:p>
          <a:p>
            <a:pPr eaLnBrk="0" fontAlgn="base" hangingPunct="0">
              <a:spcBef>
                <a:spcPct val="0"/>
              </a:spcBef>
              <a:spcAft>
                <a:spcPct val="0"/>
              </a:spcAft>
            </a:pPr>
            <a:endParaRPr lang="pl-PL" sz="2400" dirty="0">
              <a:solidFill>
                <a:srgbClr val="000000"/>
              </a:solidFill>
              <a:latin typeface="Times New Roman" pitchFamily="18" charset="0"/>
            </a:endParaRPr>
          </a:p>
        </p:txBody>
      </p:sp>
      <p:sp>
        <p:nvSpPr>
          <p:cNvPr id="43012" name="Rectangle 29"/>
          <p:cNvSpPr>
            <a:spLocks noChangeArrowheads="1"/>
          </p:cNvSpPr>
          <p:nvPr/>
        </p:nvSpPr>
        <p:spPr bwMode="auto">
          <a:xfrm>
            <a:off x="25400" y="-701822"/>
            <a:ext cx="181822"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90000" tIns="46800" rIns="90000" bIns="46800" anchor="ctr">
            <a:spAutoFit/>
          </a:bodyPr>
          <a:lstStyle/>
          <a:p>
            <a:pPr fontAlgn="base">
              <a:spcBef>
                <a:spcPct val="0"/>
              </a:spcBef>
              <a:spcAft>
                <a:spcPct val="0"/>
              </a:spcAft>
            </a:pPr>
            <a:endParaRPr lang="pl-PL" sz="2400" dirty="0">
              <a:solidFill>
                <a:srgbClr val="000000"/>
              </a:solidFill>
              <a:latin typeface="Times New Roman" pitchFamily="18" charset="0"/>
            </a:endParaRPr>
          </a:p>
        </p:txBody>
      </p:sp>
      <p:sp>
        <p:nvSpPr>
          <p:cNvPr id="452639" name="Rectangle 31"/>
          <p:cNvSpPr>
            <a:spLocks noChangeArrowheads="1"/>
          </p:cNvSpPr>
          <p:nvPr/>
        </p:nvSpPr>
        <p:spPr bwMode="auto">
          <a:xfrm>
            <a:off x="539751" y="1916113"/>
            <a:ext cx="1295400" cy="1295400"/>
          </a:xfrm>
          <a:prstGeom prst="rect">
            <a:avLst/>
          </a:prstGeom>
          <a:solidFill>
            <a:srgbClr val="FFFFFF"/>
          </a:solidFill>
          <a:ln w="38100">
            <a:solidFill>
              <a:srgbClr val="000000"/>
            </a:solidFill>
            <a:miter lim="800000"/>
            <a:headEnd/>
            <a:tailEnd/>
          </a:ln>
        </p:spPr>
        <p:txBody>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44" name="Line 36"/>
          <p:cNvSpPr>
            <a:spLocks noChangeShapeType="1"/>
          </p:cNvSpPr>
          <p:nvPr/>
        </p:nvSpPr>
        <p:spPr bwMode="auto">
          <a:xfrm>
            <a:off x="4572000" y="188914"/>
            <a:ext cx="0" cy="6408737"/>
          </a:xfrm>
          <a:prstGeom prst="line">
            <a:avLst/>
          </a:prstGeom>
          <a:noFill/>
          <a:ln w="57150">
            <a:solidFill>
              <a:schemeClr val="tx1"/>
            </a:solidFill>
            <a:prstDash val="dash"/>
            <a:round/>
            <a:headEnd/>
            <a:tailEnd/>
          </a:ln>
          <a:effectLst/>
        </p:spPr>
        <p:txBody>
          <a:bodyPr wrap="none" lIns="90000" tIns="46800" rIns="90000" bIns="46800" anchor="ctr">
            <a:spAutoFit/>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46" name="Rectangle 38"/>
          <p:cNvSpPr>
            <a:spLocks noChangeArrowheads="1"/>
          </p:cNvSpPr>
          <p:nvPr/>
        </p:nvSpPr>
        <p:spPr bwMode="auto">
          <a:xfrm>
            <a:off x="539751" y="4508500"/>
            <a:ext cx="1295400" cy="1295400"/>
          </a:xfrm>
          <a:prstGeom prst="rect">
            <a:avLst/>
          </a:prstGeom>
          <a:solidFill>
            <a:srgbClr val="FFFFFF"/>
          </a:solidFill>
          <a:ln w="38100">
            <a:solidFill>
              <a:srgbClr val="000000"/>
            </a:solidFill>
            <a:miter lim="800000"/>
            <a:headEnd/>
            <a:tailEnd/>
          </a:ln>
        </p:spPr>
        <p:txBody>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47" name="Rectangle 39"/>
          <p:cNvSpPr>
            <a:spLocks noChangeArrowheads="1"/>
          </p:cNvSpPr>
          <p:nvPr/>
        </p:nvSpPr>
        <p:spPr bwMode="auto">
          <a:xfrm>
            <a:off x="2411413" y="4508500"/>
            <a:ext cx="1295400" cy="1295400"/>
          </a:xfrm>
          <a:prstGeom prst="rect">
            <a:avLst/>
          </a:prstGeom>
          <a:solidFill>
            <a:srgbClr val="FFFFFF"/>
          </a:solidFill>
          <a:ln w="38100">
            <a:solidFill>
              <a:srgbClr val="000000"/>
            </a:solidFill>
            <a:miter lim="800000"/>
            <a:headEnd/>
            <a:tailEnd/>
          </a:ln>
        </p:spPr>
        <p:txBody>
          <a:bodyPr/>
          <a:lstStyle/>
          <a:p>
            <a:pPr algn="ctr" eaLnBrk="0" fontAlgn="base" hangingPunct="0">
              <a:spcBef>
                <a:spcPct val="0"/>
              </a:spcBef>
              <a:spcAft>
                <a:spcPct val="0"/>
              </a:spcAft>
              <a:defRPr/>
            </a:pPr>
            <a:endParaRPr lang="pl-PL" sz="1400" b="1" dirty="0">
              <a:solidFill>
                <a:srgbClr val="000000"/>
              </a:solidFill>
              <a:effectLst>
                <a:outerShdw blurRad="38100" dist="38100" dir="2700000" algn="tl">
                  <a:srgbClr val="C0C0C0"/>
                </a:outerShdw>
              </a:effectLst>
            </a:endParaRPr>
          </a:p>
        </p:txBody>
      </p:sp>
      <p:sp>
        <p:nvSpPr>
          <p:cNvPr id="452648" name="Rectangle 40"/>
          <p:cNvSpPr>
            <a:spLocks noChangeArrowheads="1"/>
          </p:cNvSpPr>
          <p:nvPr/>
        </p:nvSpPr>
        <p:spPr bwMode="auto">
          <a:xfrm>
            <a:off x="2411413" y="1916113"/>
            <a:ext cx="1295400" cy="1295400"/>
          </a:xfrm>
          <a:prstGeom prst="rect">
            <a:avLst/>
          </a:prstGeom>
          <a:solidFill>
            <a:srgbClr val="FFFFFF"/>
          </a:solidFill>
          <a:ln w="38100">
            <a:solidFill>
              <a:srgbClr val="000000"/>
            </a:solidFill>
            <a:miter lim="800000"/>
            <a:headEnd/>
            <a:tailEnd/>
          </a:ln>
        </p:spPr>
        <p:txBody>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49" name="Rectangle 41"/>
          <p:cNvSpPr>
            <a:spLocks noChangeArrowheads="1"/>
          </p:cNvSpPr>
          <p:nvPr/>
        </p:nvSpPr>
        <p:spPr bwMode="auto">
          <a:xfrm>
            <a:off x="5292725" y="4508500"/>
            <a:ext cx="1295400" cy="1295400"/>
          </a:xfrm>
          <a:prstGeom prst="rect">
            <a:avLst/>
          </a:prstGeom>
          <a:solidFill>
            <a:srgbClr val="FFFFFF"/>
          </a:solidFill>
          <a:ln w="38100">
            <a:solidFill>
              <a:srgbClr val="000000"/>
            </a:solidFill>
            <a:miter lim="800000"/>
            <a:headEnd/>
            <a:tailEnd/>
          </a:ln>
        </p:spPr>
        <p:txBody>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50" name="Rectangle 42"/>
          <p:cNvSpPr>
            <a:spLocks noChangeArrowheads="1"/>
          </p:cNvSpPr>
          <p:nvPr/>
        </p:nvSpPr>
        <p:spPr bwMode="auto">
          <a:xfrm>
            <a:off x="7308851" y="1916113"/>
            <a:ext cx="1295400" cy="1295400"/>
          </a:xfrm>
          <a:prstGeom prst="rect">
            <a:avLst/>
          </a:prstGeom>
          <a:solidFill>
            <a:srgbClr val="FFFFFF"/>
          </a:solidFill>
          <a:ln w="38100">
            <a:solidFill>
              <a:srgbClr val="000000"/>
            </a:solidFill>
            <a:miter lim="800000"/>
            <a:headEnd/>
            <a:tailEnd/>
          </a:ln>
        </p:spPr>
        <p:txBody>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51" name="Rectangle 43"/>
          <p:cNvSpPr>
            <a:spLocks noChangeArrowheads="1"/>
          </p:cNvSpPr>
          <p:nvPr/>
        </p:nvSpPr>
        <p:spPr bwMode="auto">
          <a:xfrm>
            <a:off x="5292725" y="1916113"/>
            <a:ext cx="1295400" cy="1295400"/>
          </a:xfrm>
          <a:prstGeom prst="rect">
            <a:avLst/>
          </a:prstGeom>
          <a:solidFill>
            <a:srgbClr val="FFFFFF"/>
          </a:solidFill>
          <a:ln w="38100">
            <a:solidFill>
              <a:srgbClr val="000000"/>
            </a:solidFill>
            <a:miter lim="800000"/>
            <a:headEnd/>
            <a:tailEnd/>
          </a:ln>
        </p:spPr>
        <p:txBody>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52" name="Oval 44"/>
          <p:cNvSpPr>
            <a:spLocks noChangeArrowheads="1"/>
          </p:cNvSpPr>
          <p:nvPr/>
        </p:nvSpPr>
        <p:spPr bwMode="auto">
          <a:xfrm>
            <a:off x="7094944" y="4254589"/>
            <a:ext cx="1696653" cy="1764461"/>
          </a:xfrm>
          <a:prstGeom prst="ellipse">
            <a:avLst/>
          </a:prstGeom>
          <a:noFill/>
          <a:ln w="38100" algn="ctr">
            <a:solidFill>
              <a:srgbClr val="0066CC"/>
            </a:solidFill>
            <a:round/>
            <a:headEnd/>
            <a:tailEnd/>
          </a:ln>
          <a:effectLst/>
        </p:spPr>
        <p:txBody>
          <a:bodyPr wrap="square" lIns="90000" tIns="46800" rIns="90000" bIns="46800" anchor="ctr">
            <a:spAutoFit/>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53" name="Rectangle 45"/>
          <p:cNvSpPr>
            <a:spLocks noChangeArrowheads="1"/>
          </p:cNvSpPr>
          <p:nvPr/>
        </p:nvSpPr>
        <p:spPr bwMode="auto">
          <a:xfrm>
            <a:off x="7376768" y="4528412"/>
            <a:ext cx="1206566" cy="1254784"/>
          </a:xfrm>
          <a:prstGeom prst="rect">
            <a:avLst/>
          </a:prstGeom>
          <a:solidFill>
            <a:schemeClr val="bg1"/>
          </a:solidFill>
          <a:ln w="38100" algn="ctr">
            <a:solidFill>
              <a:schemeClr val="tx1"/>
            </a:solidFill>
            <a:miter lim="800000"/>
            <a:headEnd/>
            <a:tailEnd/>
          </a:ln>
          <a:effectLst/>
        </p:spPr>
        <p:txBody>
          <a:bodyPr wrap="square" lIns="90000" tIns="46800" rIns="90000" bIns="46800" anchor="ctr">
            <a:spAutoFit/>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54" name="Freeform 46"/>
          <p:cNvSpPr>
            <a:spLocks/>
          </p:cNvSpPr>
          <p:nvPr/>
        </p:nvSpPr>
        <p:spPr bwMode="auto">
          <a:xfrm>
            <a:off x="5876501" y="5037734"/>
            <a:ext cx="181822" cy="309958"/>
          </a:xfrm>
          <a:custGeom>
            <a:avLst/>
            <a:gdLst/>
            <a:ahLst/>
            <a:cxnLst>
              <a:cxn ang="0">
                <a:pos x="826" y="304"/>
              </a:cxn>
              <a:cxn ang="0">
                <a:pos x="509" y="487"/>
              </a:cxn>
              <a:cxn ang="0">
                <a:pos x="691" y="362"/>
              </a:cxn>
              <a:cxn ang="0">
                <a:pos x="528" y="496"/>
              </a:cxn>
              <a:cxn ang="0">
                <a:pos x="663" y="458"/>
              </a:cxn>
              <a:cxn ang="0">
                <a:pos x="471" y="266"/>
              </a:cxn>
              <a:cxn ang="0">
                <a:pos x="451" y="199"/>
              </a:cxn>
              <a:cxn ang="0">
                <a:pos x="125" y="362"/>
              </a:cxn>
              <a:cxn ang="0">
                <a:pos x="384" y="506"/>
              </a:cxn>
              <a:cxn ang="0">
                <a:pos x="816" y="679"/>
              </a:cxn>
              <a:cxn ang="0">
                <a:pos x="509" y="717"/>
              </a:cxn>
              <a:cxn ang="0">
                <a:pos x="586" y="544"/>
              </a:cxn>
              <a:cxn ang="0">
                <a:pos x="403" y="727"/>
              </a:cxn>
              <a:cxn ang="0">
                <a:pos x="298" y="391"/>
              </a:cxn>
              <a:cxn ang="0">
                <a:pos x="384" y="765"/>
              </a:cxn>
              <a:cxn ang="0">
                <a:pos x="653" y="602"/>
              </a:cxn>
              <a:cxn ang="0">
                <a:pos x="826" y="583"/>
              </a:cxn>
              <a:cxn ang="0">
                <a:pos x="970" y="727"/>
              </a:cxn>
              <a:cxn ang="0">
                <a:pos x="691" y="324"/>
              </a:cxn>
              <a:cxn ang="0">
                <a:pos x="605" y="199"/>
              </a:cxn>
              <a:cxn ang="0">
                <a:pos x="576" y="112"/>
              </a:cxn>
              <a:cxn ang="0">
                <a:pos x="576" y="151"/>
              </a:cxn>
              <a:cxn ang="0">
                <a:pos x="855" y="285"/>
              </a:cxn>
              <a:cxn ang="0">
                <a:pos x="787" y="343"/>
              </a:cxn>
              <a:cxn ang="0">
                <a:pos x="471" y="333"/>
              </a:cxn>
              <a:cxn ang="0">
                <a:pos x="240" y="448"/>
              </a:cxn>
              <a:cxn ang="0">
                <a:pos x="269" y="266"/>
              </a:cxn>
              <a:cxn ang="0">
                <a:pos x="336" y="285"/>
              </a:cxn>
              <a:cxn ang="0">
                <a:pos x="336" y="554"/>
              </a:cxn>
              <a:cxn ang="0">
                <a:pos x="365" y="813"/>
              </a:cxn>
              <a:cxn ang="0">
                <a:pos x="490" y="832"/>
              </a:cxn>
              <a:cxn ang="0">
                <a:pos x="816" y="1034"/>
              </a:cxn>
              <a:cxn ang="0">
                <a:pos x="778" y="813"/>
              </a:cxn>
              <a:cxn ang="0">
                <a:pos x="912" y="717"/>
              </a:cxn>
              <a:cxn ang="0">
                <a:pos x="1075" y="717"/>
              </a:cxn>
              <a:cxn ang="0">
                <a:pos x="1104" y="448"/>
              </a:cxn>
              <a:cxn ang="0">
                <a:pos x="749" y="381"/>
              </a:cxn>
              <a:cxn ang="0">
                <a:pos x="643" y="266"/>
              </a:cxn>
              <a:cxn ang="0">
                <a:pos x="557" y="228"/>
              </a:cxn>
              <a:cxn ang="0">
                <a:pos x="221" y="208"/>
              </a:cxn>
              <a:cxn ang="0">
                <a:pos x="163" y="256"/>
              </a:cxn>
              <a:cxn ang="0">
                <a:pos x="327" y="535"/>
              </a:cxn>
              <a:cxn ang="0">
                <a:pos x="115" y="679"/>
              </a:cxn>
              <a:cxn ang="0">
                <a:pos x="67" y="804"/>
              </a:cxn>
              <a:cxn ang="0">
                <a:pos x="480" y="861"/>
              </a:cxn>
              <a:cxn ang="0">
                <a:pos x="720" y="967"/>
              </a:cxn>
              <a:cxn ang="0">
                <a:pos x="557" y="554"/>
              </a:cxn>
              <a:cxn ang="0">
                <a:pos x="567" y="842"/>
              </a:cxn>
              <a:cxn ang="0">
                <a:pos x="365" y="890"/>
              </a:cxn>
              <a:cxn ang="0">
                <a:pos x="192" y="861"/>
              </a:cxn>
              <a:cxn ang="0">
                <a:pos x="394" y="996"/>
              </a:cxn>
            </a:cxnLst>
            <a:rect l="0" t="0" r="r" b="b"/>
            <a:pathLst>
              <a:path w="1122" h="1042">
                <a:moveTo>
                  <a:pt x="442" y="285"/>
                </a:moveTo>
                <a:cubicBezTo>
                  <a:pt x="417" y="357"/>
                  <a:pt x="501" y="379"/>
                  <a:pt x="557" y="391"/>
                </a:cubicBezTo>
                <a:cubicBezTo>
                  <a:pt x="669" y="385"/>
                  <a:pt x="735" y="412"/>
                  <a:pt x="807" y="343"/>
                </a:cubicBezTo>
                <a:cubicBezTo>
                  <a:pt x="813" y="330"/>
                  <a:pt x="826" y="318"/>
                  <a:pt x="826" y="304"/>
                </a:cubicBezTo>
                <a:cubicBezTo>
                  <a:pt x="826" y="255"/>
                  <a:pt x="765" y="236"/>
                  <a:pt x="730" y="228"/>
                </a:cubicBezTo>
                <a:cubicBezTo>
                  <a:pt x="619" y="255"/>
                  <a:pt x="612" y="273"/>
                  <a:pt x="547" y="362"/>
                </a:cubicBezTo>
                <a:cubicBezTo>
                  <a:pt x="527" y="390"/>
                  <a:pt x="490" y="448"/>
                  <a:pt x="490" y="448"/>
                </a:cubicBezTo>
                <a:cubicBezTo>
                  <a:pt x="496" y="461"/>
                  <a:pt x="496" y="480"/>
                  <a:pt x="509" y="487"/>
                </a:cubicBezTo>
                <a:cubicBezTo>
                  <a:pt x="521" y="493"/>
                  <a:pt x="535" y="482"/>
                  <a:pt x="547" y="477"/>
                </a:cubicBezTo>
                <a:cubicBezTo>
                  <a:pt x="602" y="456"/>
                  <a:pt x="646" y="419"/>
                  <a:pt x="701" y="400"/>
                </a:cubicBezTo>
                <a:cubicBezTo>
                  <a:pt x="707" y="391"/>
                  <a:pt x="723" y="383"/>
                  <a:pt x="720" y="372"/>
                </a:cubicBezTo>
                <a:cubicBezTo>
                  <a:pt x="717" y="362"/>
                  <a:pt x="701" y="362"/>
                  <a:pt x="691" y="362"/>
                </a:cubicBezTo>
                <a:cubicBezTo>
                  <a:pt x="668" y="362"/>
                  <a:pt x="646" y="369"/>
                  <a:pt x="624" y="372"/>
                </a:cubicBezTo>
                <a:cubicBezTo>
                  <a:pt x="546" y="437"/>
                  <a:pt x="585" y="403"/>
                  <a:pt x="509" y="477"/>
                </a:cubicBezTo>
                <a:cubicBezTo>
                  <a:pt x="506" y="480"/>
                  <a:pt x="467" y="542"/>
                  <a:pt x="471" y="544"/>
                </a:cubicBezTo>
                <a:cubicBezTo>
                  <a:pt x="483" y="550"/>
                  <a:pt x="518" y="504"/>
                  <a:pt x="528" y="496"/>
                </a:cubicBezTo>
                <a:cubicBezTo>
                  <a:pt x="557" y="472"/>
                  <a:pt x="558" y="477"/>
                  <a:pt x="595" y="468"/>
                </a:cubicBezTo>
                <a:cubicBezTo>
                  <a:pt x="588" y="473"/>
                  <a:pt x="509" y="522"/>
                  <a:pt x="538" y="544"/>
                </a:cubicBezTo>
                <a:cubicBezTo>
                  <a:pt x="551" y="554"/>
                  <a:pt x="570" y="538"/>
                  <a:pt x="586" y="535"/>
                </a:cubicBezTo>
                <a:cubicBezTo>
                  <a:pt x="608" y="502"/>
                  <a:pt x="635" y="486"/>
                  <a:pt x="663" y="458"/>
                </a:cubicBezTo>
                <a:cubicBezTo>
                  <a:pt x="689" y="374"/>
                  <a:pt x="637" y="351"/>
                  <a:pt x="567" y="333"/>
                </a:cubicBezTo>
                <a:cubicBezTo>
                  <a:pt x="563" y="334"/>
                  <a:pt x="429" y="351"/>
                  <a:pt x="394" y="381"/>
                </a:cubicBezTo>
                <a:cubicBezTo>
                  <a:pt x="276" y="483"/>
                  <a:pt x="437" y="373"/>
                  <a:pt x="336" y="439"/>
                </a:cubicBezTo>
                <a:cubicBezTo>
                  <a:pt x="369" y="372"/>
                  <a:pt x="429" y="327"/>
                  <a:pt x="471" y="266"/>
                </a:cubicBezTo>
                <a:cubicBezTo>
                  <a:pt x="461" y="263"/>
                  <a:pt x="452" y="253"/>
                  <a:pt x="442" y="256"/>
                </a:cubicBezTo>
                <a:cubicBezTo>
                  <a:pt x="368" y="280"/>
                  <a:pt x="454" y="298"/>
                  <a:pt x="384" y="276"/>
                </a:cubicBezTo>
                <a:cubicBezTo>
                  <a:pt x="401" y="241"/>
                  <a:pt x="396" y="239"/>
                  <a:pt x="423" y="218"/>
                </a:cubicBezTo>
                <a:cubicBezTo>
                  <a:pt x="432" y="211"/>
                  <a:pt x="462" y="203"/>
                  <a:pt x="451" y="199"/>
                </a:cubicBezTo>
                <a:cubicBezTo>
                  <a:pt x="433" y="193"/>
                  <a:pt x="413" y="205"/>
                  <a:pt x="394" y="208"/>
                </a:cubicBezTo>
                <a:cubicBezTo>
                  <a:pt x="359" y="222"/>
                  <a:pt x="323" y="232"/>
                  <a:pt x="288" y="247"/>
                </a:cubicBezTo>
                <a:cubicBezTo>
                  <a:pt x="145" y="309"/>
                  <a:pt x="240" y="284"/>
                  <a:pt x="154" y="304"/>
                </a:cubicBezTo>
                <a:cubicBezTo>
                  <a:pt x="152" y="308"/>
                  <a:pt x="119" y="352"/>
                  <a:pt x="125" y="362"/>
                </a:cubicBezTo>
                <a:cubicBezTo>
                  <a:pt x="132" y="374"/>
                  <a:pt x="149" y="380"/>
                  <a:pt x="163" y="381"/>
                </a:cubicBezTo>
                <a:cubicBezTo>
                  <a:pt x="252" y="389"/>
                  <a:pt x="342" y="388"/>
                  <a:pt x="432" y="391"/>
                </a:cubicBezTo>
                <a:cubicBezTo>
                  <a:pt x="435" y="404"/>
                  <a:pt x="446" y="417"/>
                  <a:pt x="442" y="429"/>
                </a:cubicBezTo>
                <a:cubicBezTo>
                  <a:pt x="432" y="459"/>
                  <a:pt x="399" y="478"/>
                  <a:pt x="384" y="506"/>
                </a:cubicBezTo>
                <a:cubicBezTo>
                  <a:pt x="370" y="531"/>
                  <a:pt x="346" y="583"/>
                  <a:pt x="346" y="583"/>
                </a:cubicBezTo>
                <a:cubicBezTo>
                  <a:pt x="343" y="599"/>
                  <a:pt x="332" y="615"/>
                  <a:pt x="336" y="631"/>
                </a:cubicBezTo>
                <a:cubicBezTo>
                  <a:pt x="355" y="705"/>
                  <a:pt x="400" y="716"/>
                  <a:pt x="461" y="736"/>
                </a:cubicBezTo>
                <a:cubicBezTo>
                  <a:pt x="571" y="721"/>
                  <a:pt x="707" y="713"/>
                  <a:pt x="816" y="679"/>
                </a:cubicBezTo>
                <a:cubicBezTo>
                  <a:pt x="761" y="660"/>
                  <a:pt x="694" y="702"/>
                  <a:pt x="643" y="727"/>
                </a:cubicBezTo>
                <a:cubicBezTo>
                  <a:pt x="697" y="753"/>
                  <a:pt x="700" y="749"/>
                  <a:pt x="749" y="717"/>
                </a:cubicBezTo>
                <a:cubicBezTo>
                  <a:pt x="722" y="638"/>
                  <a:pt x="747" y="681"/>
                  <a:pt x="576" y="698"/>
                </a:cubicBezTo>
                <a:cubicBezTo>
                  <a:pt x="567" y="699"/>
                  <a:pt x="521" y="713"/>
                  <a:pt x="509" y="717"/>
                </a:cubicBezTo>
                <a:cubicBezTo>
                  <a:pt x="499" y="720"/>
                  <a:pt x="473" y="734"/>
                  <a:pt x="480" y="727"/>
                </a:cubicBezTo>
                <a:cubicBezTo>
                  <a:pt x="507" y="700"/>
                  <a:pt x="604" y="668"/>
                  <a:pt x="624" y="660"/>
                </a:cubicBezTo>
                <a:cubicBezTo>
                  <a:pt x="667" y="643"/>
                  <a:pt x="705" y="617"/>
                  <a:pt x="749" y="602"/>
                </a:cubicBezTo>
                <a:cubicBezTo>
                  <a:pt x="702" y="540"/>
                  <a:pt x="663" y="554"/>
                  <a:pt x="586" y="544"/>
                </a:cubicBezTo>
                <a:cubicBezTo>
                  <a:pt x="624" y="506"/>
                  <a:pt x="649" y="482"/>
                  <a:pt x="663" y="429"/>
                </a:cubicBezTo>
                <a:cubicBezTo>
                  <a:pt x="629" y="364"/>
                  <a:pt x="628" y="377"/>
                  <a:pt x="557" y="400"/>
                </a:cubicBezTo>
                <a:cubicBezTo>
                  <a:pt x="501" y="456"/>
                  <a:pt x="450" y="573"/>
                  <a:pt x="432" y="650"/>
                </a:cubicBezTo>
                <a:cubicBezTo>
                  <a:pt x="415" y="723"/>
                  <a:pt x="434" y="653"/>
                  <a:pt x="403" y="727"/>
                </a:cubicBezTo>
                <a:cubicBezTo>
                  <a:pt x="399" y="736"/>
                  <a:pt x="394" y="766"/>
                  <a:pt x="394" y="756"/>
                </a:cubicBezTo>
                <a:cubicBezTo>
                  <a:pt x="394" y="726"/>
                  <a:pt x="405" y="698"/>
                  <a:pt x="413" y="669"/>
                </a:cubicBezTo>
                <a:cubicBezTo>
                  <a:pt x="418" y="650"/>
                  <a:pt x="432" y="612"/>
                  <a:pt x="432" y="612"/>
                </a:cubicBezTo>
                <a:cubicBezTo>
                  <a:pt x="413" y="493"/>
                  <a:pt x="423" y="421"/>
                  <a:pt x="298" y="391"/>
                </a:cubicBezTo>
                <a:cubicBezTo>
                  <a:pt x="184" y="426"/>
                  <a:pt x="254" y="528"/>
                  <a:pt x="259" y="660"/>
                </a:cubicBezTo>
                <a:cubicBezTo>
                  <a:pt x="276" y="609"/>
                  <a:pt x="289" y="559"/>
                  <a:pt x="298" y="506"/>
                </a:cubicBezTo>
                <a:cubicBezTo>
                  <a:pt x="311" y="576"/>
                  <a:pt x="330" y="626"/>
                  <a:pt x="365" y="688"/>
                </a:cubicBezTo>
                <a:cubicBezTo>
                  <a:pt x="371" y="714"/>
                  <a:pt x="377" y="740"/>
                  <a:pt x="384" y="765"/>
                </a:cubicBezTo>
                <a:cubicBezTo>
                  <a:pt x="390" y="785"/>
                  <a:pt x="398" y="803"/>
                  <a:pt x="403" y="823"/>
                </a:cubicBezTo>
                <a:cubicBezTo>
                  <a:pt x="407" y="839"/>
                  <a:pt x="404" y="858"/>
                  <a:pt x="413" y="871"/>
                </a:cubicBezTo>
                <a:cubicBezTo>
                  <a:pt x="419" y="879"/>
                  <a:pt x="432" y="877"/>
                  <a:pt x="442" y="880"/>
                </a:cubicBezTo>
                <a:cubicBezTo>
                  <a:pt x="526" y="796"/>
                  <a:pt x="569" y="686"/>
                  <a:pt x="653" y="602"/>
                </a:cubicBezTo>
                <a:cubicBezTo>
                  <a:pt x="656" y="592"/>
                  <a:pt x="657" y="581"/>
                  <a:pt x="663" y="573"/>
                </a:cubicBezTo>
                <a:cubicBezTo>
                  <a:pt x="680" y="552"/>
                  <a:pt x="720" y="516"/>
                  <a:pt x="720" y="516"/>
                </a:cubicBezTo>
                <a:cubicBezTo>
                  <a:pt x="688" y="613"/>
                  <a:pt x="693" y="668"/>
                  <a:pt x="701" y="775"/>
                </a:cubicBezTo>
                <a:cubicBezTo>
                  <a:pt x="787" y="752"/>
                  <a:pt x="797" y="656"/>
                  <a:pt x="826" y="583"/>
                </a:cubicBezTo>
                <a:cubicBezTo>
                  <a:pt x="829" y="551"/>
                  <a:pt x="813" y="510"/>
                  <a:pt x="835" y="487"/>
                </a:cubicBezTo>
                <a:cubicBezTo>
                  <a:pt x="850" y="472"/>
                  <a:pt x="855" y="525"/>
                  <a:pt x="864" y="544"/>
                </a:cubicBezTo>
                <a:cubicBezTo>
                  <a:pt x="913" y="649"/>
                  <a:pt x="869" y="576"/>
                  <a:pt x="931" y="669"/>
                </a:cubicBezTo>
                <a:cubicBezTo>
                  <a:pt x="934" y="679"/>
                  <a:pt x="939" y="735"/>
                  <a:pt x="970" y="727"/>
                </a:cubicBezTo>
                <a:cubicBezTo>
                  <a:pt x="980" y="724"/>
                  <a:pt x="976" y="708"/>
                  <a:pt x="979" y="698"/>
                </a:cubicBezTo>
                <a:cubicBezTo>
                  <a:pt x="966" y="594"/>
                  <a:pt x="962" y="507"/>
                  <a:pt x="903" y="420"/>
                </a:cubicBezTo>
                <a:cubicBezTo>
                  <a:pt x="906" y="407"/>
                  <a:pt x="916" y="394"/>
                  <a:pt x="912" y="381"/>
                </a:cubicBezTo>
                <a:cubicBezTo>
                  <a:pt x="898" y="332"/>
                  <a:pt x="739" y="328"/>
                  <a:pt x="691" y="324"/>
                </a:cubicBezTo>
                <a:cubicBezTo>
                  <a:pt x="650" y="320"/>
                  <a:pt x="608" y="318"/>
                  <a:pt x="567" y="314"/>
                </a:cubicBezTo>
                <a:cubicBezTo>
                  <a:pt x="544" y="312"/>
                  <a:pt x="522" y="307"/>
                  <a:pt x="499" y="304"/>
                </a:cubicBezTo>
                <a:cubicBezTo>
                  <a:pt x="490" y="301"/>
                  <a:pt x="478" y="302"/>
                  <a:pt x="471" y="295"/>
                </a:cubicBezTo>
                <a:cubicBezTo>
                  <a:pt x="423" y="247"/>
                  <a:pt x="581" y="208"/>
                  <a:pt x="605" y="199"/>
                </a:cubicBezTo>
                <a:cubicBezTo>
                  <a:pt x="618" y="194"/>
                  <a:pt x="630" y="186"/>
                  <a:pt x="643" y="180"/>
                </a:cubicBezTo>
                <a:cubicBezTo>
                  <a:pt x="533" y="141"/>
                  <a:pt x="700" y="196"/>
                  <a:pt x="384" y="180"/>
                </a:cubicBezTo>
                <a:cubicBezTo>
                  <a:pt x="369" y="179"/>
                  <a:pt x="410" y="166"/>
                  <a:pt x="423" y="160"/>
                </a:cubicBezTo>
                <a:cubicBezTo>
                  <a:pt x="554" y="104"/>
                  <a:pt x="476" y="134"/>
                  <a:pt x="576" y="112"/>
                </a:cubicBezTo>
                <a:cubicBezTo>
                  <a:pt x="586" y="110"/>
                  <a:pt x="595" y="106"/>
                  <a:pt x="605" y="103"/>
                </a:cubicBezTo>
                <a:cubicBezTo>
                  <a:pt x="615" y="100"/>
                  <a:pt x="642" y="86"/>
                  <a:pt x="634" y="93"/>
                </a:cubicBezTo>
                <a:cubicBezTo>
                  <a:pt x="623" y="103"/>
                  <a:pt x="584" y="116"/>
                  <a:pt x="567" y="122"/>
                </a:cubicBezTo>
                <a:cubicBezTo>
                  <a:pt x="570" y="132"/>
                  <a:pt x="566" y="150"/>
                  <a:pt x="576" y="151"/>
                </a:cubicBezTo>
                <a:cubicBezTo>
                  <a:pt x="608" y="154"/>
                  <a:pt x="672" y="132"/>
                  <a:pt x="672" y="132"/>
                </a:cubicBezTo>
                <a:cubicBezTo>
                  <a:pt x="762" y="137"/>
                  <a:pt x="836" y="108"/>
                  <a:pt x="883" y="180"/>
                </a:cubicBezTo>
                <a:cubicBezTo>
                  <a:pt x="880" y="205"/>
                  <a:pt x="881" y="231"/>
                  <a:pt x="874" y="256"/>
                </a:cubicBezTo>
                <a:cubicBezTo>
                  <a:pt x="871" y="267"/>
                  <a:pt x="860" y="295"/>
                  <a:pt x="855" y="285"/>
                </a:cubicBezTo>
                <a:cubicBezTo>
                  <a:pt x="842" y="259"/>
                  <a:pt x="848" y="228"/>
                  <a:pt x="845" y="199"/>
                </a:cubicBezTo>
                <a:cubicBezTo>
                  <a:pt x="835" y="221"/>
                  <a:pt x="824" y="243"/>
                  <a:pt x="816" y="266"/>
                </a:cubicBezTo>
                <a:cubicBezTo>
                  <a:pt x="812" y="278"/>
                  <a:pt x="812" y="292"/>
                  <a:pt x="807" y="304"/>
                </a:cubicBezTo>
                <a:cubicBezTo>
                  <a:pt x="802" y="318"/>
                  <a:pt x="793" y="330"/>
                  <a:pt x="787" y="343"/>
                </a:cubicBezTo>
                <a:cubicBezTo>
                  <a:pt x="783" y="352"/>
                  <a:pt x="771" y="379"/>
                  <a:pt x="778" y="372"/>
                </a:cubicBezTo>
                <a:cubicBezTo>
                  <a:pt x="788" y="362"/>
                  <a:pt x="791" y="346"/>
                  <a:pt x="797" y="333"/>
                </a:cubicBezTo>
                <a:cubicBezTo>
                  <a:pt x="782" y="248"/>
                  <a:pt x="776" y="236"/>
                  <a:pt x="691" y="218"/>
                </a:cubicBezTo>
                <a:cubicBezTo>
                  <a:pt x="612" y="241"/>
                  <a:pt x="531" y="273"/>
                  <a:pt x="471" y="333"/>
                </a:cubicBezTo>
                <a:cubicBezTo>
                  <a:pt x="430" y="374"/>
                  <a:pt x="414" y="427"/>
                  <a:pt x="375" y="468"/>
                </a:cubicBezTo>
                <a:cubicBezTo>
                  <a:pt x="361" y="288"/>
                  <a:pt x="404" y="251"/>
                  <a:pt x="317" y="160"/>
                </a:cubicBezTo>
                <a:cubicBezTo>
                  <a:pt x="288" y="276"/>
                  <a:pt x="306" y="212"/>
                  <a:pt x="259" y="352"/>
                </a:cubicBezTo>
                <a:cubicBezTo>
                  <a:pt x="251" y="375"/>
                  <a:pt x="245" y="427"/>
                  <a:pt x="240" y="448"/>
                </a:cubicBezTo>
                <a:cubicBezTo>
                  <a:pt x="238" y="458"/>
                  <a:pt x="222" y="481"/>
                  <a:pt x="231" y="477"/>
                </a:cubicBezTo>
                <a:cubicBezTo>
                  <a:pt x="269" y="458"/>
                  <a:pt x="281" y="425"/>
                  <a:pt x="298" y="391"/>
                </a:cubicBezTo>
                <a:cubicBezTo>
                  <a:pt x="305" y="329"/>
                  <a:pt x="319" y="288"/>
                  <a:pt x="307" y="228"/>
                </a:cubicBezTo>
                <a:cubicBezTo>
                  <a:pt x="294" y="241"/>
                  <a:pt x="280" y="252"/>
                  <a:pt x="269" y="266"/>
                </a:cubicBezTo>
                <a:cubicBezTo>
                  <a:pt x="251" y="290"/>
                  <a:pt x="221" y="343"/>
                  <a:pt x="221" y="343"/>
                </a:cubicBezTo>
                <a:cubicBezTo>
                  <a:pt x="224" y="372"/>
                  <a:pt x="216" y="405"/>
                  <a:pt x="231" y="429"/>
                </a:cubicBezTo>
                <a:cubicBezTo>
                  <a:pt x="249" y="458"/>
                  <a:pt x="317" y="372"/>
                  <a:pt x="317" y="372"/>
                </a:cubicBezTo>
                <a:cubicBezTo>
                  <a:pt x="332" y="329"/>
                  <a:pt x="352" y="330"/>
                  <a:pt x="336" y="285"/>
                </a:cubicBezTo>
                <a:cubicBezTo>
                  <a:pt x="255" y="313"/>
                  <a:pt x="231" y="414"/>
                  <a:pt x="202" y="487"/>
                </a:cubicBezTo>
                <a:cubicBezTo>
                  <a:pt x="213" y="602"/>
                  <a:pt x="191" y="587"/>
                  <a:pt x="288" y="612"/>
                </a:cubicBezTo>
                <a:cubicBezTo>
                  <a:pt x="301" y="602"/>
                  <a:pt x="317" y="595"/>
                  <a:pt x="327" y="583"/>
                </a:cubicBezTo>
                <a:cubicBezTo>
                  <a:pt x="333" y="575"/>
                  <a:pt x="346" y="554"/>
                  <a:pt x="336" y="554"/>
                </a:cubicBezTo>
                <a:cubicBezTo>
                  <a:pt x="330" y="554"/>
                  <a:pt x="242" y="632"/>
                  <a:pt x="231" y="640"/>
                </a:cubicBezTo>
                <a:cubicBezTo>
                  <a:pt x="211" y="680"/>
                  <a:pt x="184" y="707"/>
                  <a:pt x="163" y="746"/>
                </a:cubicBezTo>
                <a:cubicBezTo>
                  <a:pt x="166" y="765"/>
                  <a:pt x="161" y="788"/>
                  <a:pt x="173" y="804"/>
                </a:cubicBezTo>
                <a:cubicBezTo>
                  <a:pt x="201" y="841"/>
                  <a:pt x="327" y="816"/>
                  <a:pt x="365" y="813"/>
                </a:cubicBezTo>
                <a:cubicBezTo>
                  <a:pt x="296" y="823"/>
                  <a:pt x="281" y="825"/>
                  <a:pt x="259" y="890"/>
                </a:cubicBezTo>
                <a:cubicBezTo>
                  <a:pt x="294" y="941"/>
                  <a:pt x="311" y="928"/>
                  <a:pt x="375" y="919"/>
                </a:cubicBezTo>
                <a:cubicBezTo>
                  <a:pt x="459" y="876"/>
                  <a:pt x="430" y="900"/>
                  <a:pt x="471" y="861"/>
                </a:cubicBezTo>
                <a:cubicBezTo>
                  <a:pt x="480" y="843"/>
                  <a:pt x="512" y="740"/>
                  <a:pt x="490" y="832"/>
                </a:cubicBezTo>
                <a:cubicBezTo>
                  <a:pt x="500" y="883"/>
                  <a:pt x="499" y="894"/>
                  <a:pt x="547" y="909"/>
                </a:cubicBezTo>
                <a:cubicBezTo>
                  <a:pt x="692" y="903"/>
                  <a:pt x="759" y="950"/>
                  <a:pt x="826" y="852"/>
                </a:cubicBezTo>
                <a:cubicBezTo>
                  <a:pt x="843" y="796"/>
                  <a:pt x="808" y="744"/>
                  <a:pt x="778" y="698"/>
                </a:cubicBezTo>
                <a:cubicBezTo>
                  <a:pt x="756" y="802"/>
                  <a:pt x="755" y="941"/>
                  <a:pt x="816" y="1034"/>
                </a:cubicBezTo>
                <a:cubicBezTo>
                  <a:pt x="842" y="957"/>
                  <a:pt x="797" y="844"/>
                  <a:pt x="778" y="765"/>
                </a:cubicBezTo>
                <a:cubicBezTo>
                  <a:pt x="770" y="733"/>
                  <a:pt x="759" y="701"/>
                  <a:pt x="749" y="669"/>
                </a:cubicBezTo>
                <a:cubicBezTo>
                  <a:pt x="743" y="650"/>
                  <a:pt x="730" y="612"/>
                  <a:pt x="730" y="612"/>
                </a:cubicBezTo>
                <a:cubicBezTo>
                  <a:pt x="736" y="683"/>
                  <a:pt x="734" y="753"/>
                  <a:pt x="778" y="813"/>
                </a:cubicBezTo>
                <a:cubicBezTo>
                  <a:pt x="789" y="828"/>
                  <a:pt x="800" y="843"/>
                  <a:pt x="816" y="852"/>
                </a:cubicBezTo>
                <a:cubicBezTo>
                  <a:pt x="843" y="866"/>
                  <a:pt x="903" y="880"/>
                  <a:pt x="903" y="880"/>
                </a:cubicBezTo>
                <a:cubicBezTo>
                  <a:pt x="985" y="867"/>
                  <a:pt x="949" y="871"/>
                  <a:pt x="999" y="823"/>
                </a:cubicBezTo>
                <a:cubicBezTo>
                  <a:pt x="1020" y="733"/>
                  <a:pt x="992" y="737"/>
                  <a:pt x="912" y="717"/>
                </a:cubicBezTo>
                <a:cubicBezTo>
                  <a:pt x="797" y="732"/>
                  <a:pt x="732" y="738"/>
                  <a:pt x="643" y="804"/>
                </a:cubicBezTo>
                <a:cubicBezTo>
                  <a:pt x="650" y="813"/>
                  <a:pt x="652" y="831"/>
                  <a:pt x="663" y="832"/>
                </a:cubicBezTo>
                <a:cubicBezTo>
                  <a:pt x="748" y="837"/>
                  <a:pt x="880" y="794"/>
                  <a:pt x="960" y="765"/>
                </a:cubicBezTo>
                <a:cubicBezTo>
                  <a:pt x="999" y="751"/>
                  <a:pt x="1075" y="717"/>
                  <a:pt x="1075" y="717"/>
                </a:cubicBezTo>
                <a:cubicBezTo>
                  <a:pt x="1122" y="670"/>
                  <a:pt x="1093" y="655"/>
                  <a:pt x="1037" y="650"/>
                </a:cubicBezTo>
                <a:cubicBezTo>
                  <a:pt x="967" y="644"/>
                  <a:pt x="896" y="643"/>
                  <a:pt x="826" y="640"/>
                </a:cubicBezTo>
                <a:cubicBezTo>
                  <a:pt x="877" y="589"/>
                  <a:pt x="910" y="558"/>
                  <a:pt x="979" y="535"/>
                </a:cubicBezTo>
                <a:cubicBezTo>
                  <a:pt x="1021" y="504"/>
                  <a:pt x="1067" y="485"/>
                  <a:pt x="1104" y="448"/>
                </a:cubicBezTo>
                <a:cubicBezTo>
                  <a:pt x="1008" y="355"/>
                  <a:pt x="852" y="432"/>
                  <a:pt x="730" y="448"/>
                </a:cubicBezTo>
                <a:cubicBezTo>
                  <a:pt x="711" y="455"/>
                  <a:pt x="692" y="466"/>
                  <a:pt x="672" y="468"/>
                </a:cubicBezTo>
                <a:cubicBezTo>
                  <a:pt x="659" y="469"/>
                  <a:pt x="630" y="470"/>
                  <a:pt x="634" y="458"/>
                </a:cubicBezTo>
                <a:cubicBezTo>
                  <a:pt x="645" y="425"/>
                  <a:pt x="723" y="396"/>
                  <a:pt x="749" y="381"/>
                </a:cubicBezTo>
                <a:cubicBezTo>
                  <a:pt x="787" y="359"/>
                  <a:pt x="828" y="339"/>
                  <a:pt x="864" y="314"/>
                </a:cubicBezTo>
                <a:cubicBezTo>
                  <a:pt x="943" y="259"/>
                  <a:pt x="859" y="285"/>
                  <a:pt x="951" y="266"/>
                </a:cubicBezTo>
                <a:cubicBezTo>
                  <a:pt x="996" y="197"/>
                  <a:pt x="1011" y="213"/>
                  <a:pt x="951" y="199"/>
                </a:cubicBezTo>
                <a:cubicBezTo>
                  <a:pt x="850" y="209"/>
                  <a:pt x="740" y="232"/>
                  <a:pt x="643" y="266"/>
                </a:cubicBezTo>
                <a:cubicBezTo>
                  <a:pt x="665" y="203"/>
                  <a:pt x="754" y="159"/>
                  <a:pt x="807" y="122"/>
                </a:cubicBezTo>
                <a:cubicBezTo>
                  <a:pt x="982" y="0"/>
                  <a:pt x="759" y="168"/>
                  <a:pt x="883" y="64"/>
                </a:cubicBezTo>
                <a:cubicBezTo>
                  <a:pt x="892" y="57"/>
                  <a:pt x="923" y="43"/>
                  <a:pt x="912" y="45"/>
                </a:cubicBezTo>
                <a:cubicBezTo>
                  <a:pt x="777" y="65"/>
                  <a:pt x="668" y="159"/>
                  <a:pt x="557" y="228"/>
                </a:cubicBezTo>
                <a:cubicBezTo>
                  <a:pt x="470" y="282"/>
                  <a:pt x="356" y="353"/>
                  <a:pt x="259" y="400"/>
                </a:cubicBezTo>
                <a:cubicBezTo>
                  <a:pt x="253" y="407"/>
                  <a:pt x="232" y="424"/>
                  <a:pt x="240" y="420"/>
                </a:cubicBezTo>
                <a:cubicBezTo>
                  <a:pt x="297" y="392"/>
                  <a:pt x="357" y="335"/>
                  <a:pt x="394" y="285"/>
                </a:cubicBezTo>
                <a:cubicBezTo>
                  <a:pt x="368" y="210"/>
                  <a:pt x="289" y="216"/>
                  <a:pt x="221" y="208"/>
                </a:cubicBezTo>
                <a:cubicBezTo>
                  <a:pt x="239" y="140"/>
                  <a:pt x="254" y="162"/>
                  <a:pt x="240" y="84"/>
                </a:cubicBezTo>
                <a:cubicBezTo>
                  <a:pt x="136" y="109"/>
                  <a:pt x="62" y="204"/>
                  <a:pt x="0" y="285"/>
                </a:cubicBezTo>
                <a:cubicBezTo>
                  <a:pt x="44" y="307"/>
                  <a:pt x="48" y="317"/>
                  <a:pt x="106" y="295"/>
                </a:cubicBezTo>
                <a:cubicBezTo>
                  <a:pt x="127" y="287"/>
                  <a:pt x="163" y="256"/>
                  <a:pt x="163" y="256"/>
                </a:cubicBezTo>
                <a:cubicBezTo>
                  <a:pt x="160" y="312"/>
                  <a:pt x="144" y="486"/>
                  <a:pt x="163" y="554"/>
                </a:cubicBezTo>
                <a:cubicBezTo>
                  <a:pt x="166" y="564"/>
                  <a:pt x="182" y="561"/>
                  <a:pt x="192" y="564"/>
                </a:cubicBezTo>
                <a:cubicBezTo>
                  <a:pt x="227" y="557"/>
                  <a:pt x="263" y="552"/>
                  <a:pt x="298" y="544"/>
                </a:cubicBezTo>
                <a:cubicBezTo>
                  <a:pt x="308" y="542"/>
                  <a:pt x="327" y="545"/>
                  <a:pt x="327" y="535"/>
                </a:cubicBezTo>
                <a:cubicBezTo>
                  <a:pt x="327" y="525"/>
                  <a:pt x="308" y="528"/>
                  <a:pt x="298" y="525"/>
                </a:cubicBezTo>
                <a:cubicBezTo>
                  <a:pt x="213" y="553"/>
                  <a:pt x="151" y="576"/>
                  <a:pt x="87" y="640"/>
                </a:cubicBezTo>
                <a:cubicBezTo>
                  <a:pt x="84" y="650"/>
                  <a:pt x="71" y="661"/>
                  <a:pt x="77" y="669"/>
                </a:cubicBezTo>
                <a:cubicBezTo>
                  <a:pt x="85" y="680"/>
                  <a:pt x="102" y="678"/>
                  <a:pt x="115" y="679"/>
                </a:cubicBezTo>
                <a:cubicBezTo>
                  <a:pt x="173" y="684"/>
                  <a:pt x="230" y="685"/>
                  <a:pt x="288" y="688"/>
                </a:cubicBezTo>
                <a:cubicBezTo>
                  <a:pt x="39" y="784"/>
                  <a:pt x="238" y="694"/>
                  <a:pt x="125" y="765"/>
                </a:cubicBezTo>
                <a:cubicBezTo>
                  <a:pt x="113" y="773"/>
                  <a:pt x="99" y="776"/>
                  <a:pt x="87" y="784"/>
                </a:cubicBezTo>
                <a:cubicBezTo>
                  <a:pt x="79" y="789"/>
                  <a:pt x="58" y="803"/>
                  <a:pt x="67" y="804"/>
                </a:cubicBezTo>
                <a:cubicBezTo>
                  <a:pt x="112" y="808"/>
                  <a:pt x="157" y="797"/>
                  <a:pt x="202" y="794"/>
                </a:cubicBezTo>
                <a:cubicBezTo>
                  <a:pt x="294" y="801"/>
                  <a:pt x="342" y="813"/>
                  <a:pt x="423" y="832"/>
                </a:cubicBezTo>
                <a:cubicBezTo>
                  <a:pt x="432" y="839"/>
                  <a:pt x="441" y="847"/>
                  <a:pt x="451" y="852"/>
                </a:cubicBezTo>
                <a:cubicBezTo>
                  <a:pt x="460" y="857"/>
                  <a:pt x="477" y="851"/>
                  <a:pt x="480" y="861"/>
                </a:cubicBezTo>
                <a:cubicBezTo>
                  <a:pt x="485" y="880"/>
                  <a:pt x="440" y="904"/>
                  <a:pt x="432" y="909"/>
                </a:cubicBezTo>
                <a:cubicBezTo>
                  <a:pt x="439" y="910"/>
                  <a:pt x="567" y="919"/>
                  <a:pt x="595" y="928"/>
                </a:cubicBezTo>
                <a:cubicBezTo>
                  <a:pt x="765" y="979"/>
                  <a:pt x="513" y="922"/>
                  <a:pt x="672" y="957"/>
                </a:cubicBezTo>
                <a:cubicBezTo>
                  <a:pt x="688" y="961"/>
                  <a:pt x="720" y="983"/>
                  <a:pt x="720" y="967"/>
                </a:cubicBezTo>
                <a:cubicBezTo>
                  <a:pt x="720" y="950"/>
                  <a:pt x="688" y="954"/>
                  <a:pt x="672" y="948"/>
                </a:cubicBezTo>
                <a:cubicBezTo>
                  <a:pt x="642" y="903"/>
                  <a:pt x="619" y="857"/>
                  <a:pt x="605" y="804"/>
                </a:cubicBezTo>
                <a:cubicBezTo>
                  <a:pt x="591" y="753"/>
                  <a:pt x="567" y="650"/>
                  <a:pt x="567" y="650"/>
                </a:cubicBezTo>
                <a:cubicBezTo>
                  <a:pt x="564" y="618"/>
                  <a:pt x="557" y="586"/>
                  <a:pt x="557" y="554"/>
                </a:cubicBezTo>
                <a:cubicBezTo>
                  <a:pt x="557" y="538"/>
                  <a:pt x="563" y="490"/>
                  <a:pt x="567" y="506"/>
                </a:cubicBezTo>
                <a:cubicBezTo>
                  <a:pt x="584" y="565"/>
                  <a:pt x="577" y="628"/>
                  <a:pt x="586" y="688"/>
                </a:cubicBezTo>
                <a:cubicBezTo>
                  <a:pt x="583" y="749"/>
                  <a:pt x="583" y="810"/>
                  <a:pt x="576" y="871"/>
                </a:cubicBezTo>
                <a:cubicBezTo>
                  <a:pt x="575" y="881"/>
                  <a:pt x="571" y="851"/>
                  <a:pt x="567" y="842"/>
                </a:cubicBezTo>
                <a:cubicBezTo>
                  <a:pt x="504" y="697"/>
                  <a:pt x="578" y="887"/>
                  <a:pt x="538" y="775"/>
                </a:cubicBezTo>
                <a:cubicBezTo>
                  <a:pt x="512" y="702"/>
                  <a:pt x="484" y="631"/>
                  <a:pt x="403" y="612"/>
                </a:cubicBezTo>
                <a:cubicBezTo>
                  <a:pt x="353" y="628"/>
                  <a:pt x="364" y="656"/>
                  <a:pt x="355" y="708"/>
                </a:cubicBezTo>
                <a:cubicBezTo>
                  <a:pt x="358" y="769"/>
                  <a:pt x="360" y="829"/>
                  <a:pt x="365" y="890"/>
                </a:cubicBezTo>
                <a:cubicBezTo>
                  <a:pt x="366" y="906"/>
                  <a:pt x="371" y="922"/>
                  <a:pt x="375" y="938"/>
                </a:cubicBezTo>
                <a:cubicBezTo>
                  <a:pt x="377" y="948"/>
                  <a:pt x="394" y="967"/>
                  <a:pt x="384" y="967"/>
                </a:cubicBezTo>
                <a:cubicBezTo>
                  <a:pt x="382" y="967"/>
                  <a:pt x="350" y="911"/>
                  <a:pt x="336" y="900"/>
                </a:cubicBezTo>
                <a:cubicBezTo>
                  <a:pt x="300" y="873"/>
                  <a:pt x="233" y="867"/>
                  <a:pt x="192" y="861"/>
                </a:cubicBezTo>
                <a:cubicBezTo>
                  <a:pt x="267" y="838"/>
                  <a:pt x="185" y="862"/>
                  <a:pt x="183" y="871"/>
                </a:cubicBezTo>
                <a:cubicBezTo>
                  <a:pt x="181" y="883"/>
                  <a:pt x="195" y="966"/>
                  <a:pt x="221" y="986"/>
                </a:cubicBezTo>
                <a:cubicBezTo>
                  <a:pt x="293" y="1042"/>
                  <a:pt x="313" y="1026"/>
                  <a:pt x="413" y="1034"/>
                </a:cubicBezTo>
                <a:cubicBezTo>
                  <a:pt x="402" y="1001"/>
                  <a:pt x="410" y="1012"/>
                  <a:pt x="394" y="996"/>
                </a:cubicBezTo>
              </a:path>
            </a:pathLst>
          </a:custGeom>
          <a:noFill/>
          <a:ln w="38100" cap="flat" cmpd="sng">
            <a:solidFill>
              <a:srgbClr val="0066CC"/>
            </a:solidFill>
            <a:prstDash val="solid"/>
            <a:round/>
            <a:headEnd/>
            <a:tailEnd/>
          </a:ln>
          <a:effectLst/>
        </p:spPr>
        <p:txBody>
          <a:bodyPr wrap="none" lIns="90000" tIns="46800" rIns="90000" bIns="46800" anchor="ctr">
            <a:spAutoFit/>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55" name="Line 47"/>
          <p:cNvSpPr>
            <a:spLocks noChangeShapeType="1"/>
          </p:cNvSpPr>
          <p:nvPr/>
        </p:nvSpPr>
        <p:spPr bwMode="auto">
          <a:xfrm>
            <a:off x="684214" y="2060576"/>
            <a:ext cx="1008063" cy="1008063"/>
          </a:xfrm>
          <a:prstGeom prst="line">
            <a:avLst/>
          </a:prstGeom>
          <a:noFill/>
          <a:ln w="38100">
            <a:solidFill>
              <a:srgbClr val="0066CC"/>
            </a:solidFill>
            <a:round/>
            <a:headEnd/>
            <a:tailEnd/>
          </a:ln>
          <a:effectLst/>
        </p:spPr>
        <p:txBody>
          <a:bodyPr wrap="none" lIns="90000" tIns="46800" rIns="90000" bIns="46800" anchor="ctr">
            <a:spAutoFit/>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56" name="Line 48"/>
          <p:cNvSpPr>
            <a:spLocks noChangeShapeType="1"/>
          </p:cNvSpPr>
          <p:nvPr/>
        </p:nvSpPr>
        <p:spPr bwMode="auto">
          <a:xfrm flipV="1">
            <a:off x="684214" y="2060576"/>
            <a:ext cx="1008063" cy="1008063"/>
          </a:xfrm>
          <a:prstGeom prst="line">
            <a:avLst/>
          </a:prstGeom>
          <a:noFill/>
          <a:ln w="38100">
            <a:solidFill>
              <a:srgbClr val="0066CC"/>
            </a:solidFill>
            <a:round/>
            <a:headEnd/>
            <a:tailEnd/>
          </a:ln>
          <a:effectLst/>
        </p:spPr>
        <p:txBody>
          <a:bodyPr wrap="none" lIns="90000" tIns="46800" rIns="90000" bIns="46800" anchor="ctr">
            <a:spAutoFit/>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57" name="Line 49"/>
          <p:cNvSpPr>
            <a:spLocks noChangeShapeType="1"/>
          </p:cNvSpPr>
          <p:nvPr/>
        </p:nvSpPr>
        <p:spPr bwMode="auto">
          <a:xfrm>
            <a:off x="323851" y="4292601"/>
            <a:ext cx="1727200" cy="1728788"/>
          </a:xfrm>
          <a:prstGeom prst="line">
            <a:avLst/>
          </a:prstGeom>
          <a:noFill/>
          <a:ln w="38100">
            <a:solidFill>
              <a:srgbClr val="0066CC"/>
            </a:solidFill>
            <a:round/>
            <a:headEnd/>
            <a:tailEnd/>
          </a:ln>
          <a:effectLst/>
        </p:spPr>
        <p:txBody>
          <a:bodyPr lIns="90000" tIns="46800" rIns="90000" bIns="46800" anchor="ctr">
            <a:spAutoFit/>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58" name="Line 50"/>
          <p:cNvSpPr>
            <a:spLocks noChangeShapeType="1"/>
          </p:cNvSpPr>
          <p:nvPr/>
        </p:nvSpPr>
        <p:spPr bwMode="auto">
          <a:xfrm flipV="1">
            <a:off x="323851" y="4292601"/>
            <a:ext cx="1727200" cy="1728788"/>
          </a:xfrm>
          <a:prstGeom prst="line">
            <a:avLst/>
          </a:prstGeom>
          <a:noFill/>
          <a:ln w="38100">
            <a:solidFill>
              <a:srgbClr val="0066CC"/>
            </a:solidFill>
            <a:round/>
            <a:headEnd/>
            <a:tailEnd/>
          </a:ln>
          <a:effectLst/>
        </p:spPr>
        <p:txBody>
          <a:bodyPr lIns="90000" tIns="46800" rIns="90000" bIns="46800" anchor="ctr">
            <a:spAutoFit/>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59" name="Line 51"/>
          <p:cNvSpPr>
            <a:spLocks noChangeShapeType="1"/>
          </p:cNvSpPr>
          <p:nvPr/>
        </p:nvSpPr>
        <p:spPr bwMode="auto">
          <a:xfrm>
            <a:off x="3059113" y="2060576"/>
            <a:ext cx="0" cy="1008063"/>
          </a:xfrm>
          <a:prstGeom prst="line">
            <a:avLst/>
          </a:prstGeom>
          <a:noFill/>
          <a:ln w="38100">
            <a:solidFill>
              <a:srgbClr val="0066CC"/>
            </a:solidFill>
            <a:round/>
            <a:headEnd/>
            <a:tailEnd/>
          </a:ln>
          <a:effectLst/>
        </p:spPr>
        <p:txBody>
          <a:bodyPr wrap="none" lIns="90000" tIns="46800" rIns="90000" bIns="46800" anchor="ctr">
            <a:spAutoFit/>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60" name="Line 52"/>
          <p:cNvSpPr>
            <a:spLocks noChangeShapeType="1"/>
          </p:cNvSpPr>
          <p:nvPr/>
        </p:nvSpPr>
        <p:spPr bwMode="auto">
          <a:xfrm>
            <a:off x="2555877" y="2565400"/>
            <a:ext cx="1008063" cy="0"/>
          </a:xfrm>
          <a:prstGeom prst="line">
            <a:avLst/>
          </a:prstGeom>
          <a:noFill/>
          <a:ln w="38100">
            <a:solidFill>
              <a:srgbClr val="0066CC"/>
            </a:solidFill>
            <a:round/>
            <a:headEnd/>
            <a:tailEnd/>
          </a:ln>
          <a:effectLst/>
        </p:spPr>
        <p:txBody>
          <a:bodyPr wrap="none" lIns="90000" tIns="46800" rIns="90000" bIns="46800" anchor="ctr">
            <a:spAutoFit/>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61" name="Line 53"/>
          <p:cNvSpPr>
            <a:spLocks noChangeShapeType="1"/>
          </p:cNvSpPr>
          <p:nvPr/>
        </p:nvSpPr>
        <p:spPr bwMode="auto">
          <a:xfrm>
            <a:off x="3203577" y="4365626"/>
            <a:ext cx="1008063" cy="1008063"/>
          </a:xfrm>
          <a:prstGeom prst="line">
            <a:avLst/>
          </a:prstGeom>
          <a:noFill/>
          <a:ln w="38100">
            <a:solidFill>
              <a:srgbClr val="0066CC"/>
            </a:solidFill>
            <a:round/>
            <a:headEnd/>
            <a:tailEnd/>
          </a:ln>
          <a:effectLst/>
        </p:spPr>
        <p:txBody>
          <a:bodyPr wrap="none" lIns="90000" tIns="46800" rIns="90000" bIns="46800" anchor="ctr">
            <a:spAutoFit/>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62" name="Line 54"/>
          <p:cNvSpPr>
            <a:spLocks noChangeShapeType="1"/>
          </p:cNvSpPr>
          <p:nvPr/>
        </p:nvSpPr>
        <p:spPr bwMode="auto">
          <a:xfrm flipV="1">
            <a:off x="3203577" y="4365626"/>
            <a:ext cx="1008063" cy="1008063"/>
          </a:xfrm>
          <a:prstGeom prst="line">
            <a:avLst/>
          </a:prstGeom>
          <a:noFill/>
          <a:ln w="38100">
            <a:solidFill>
              <a:srgbClr val="0066CC"/>
            </a:solidFill>
            <a:round/>
            <a:headEnd/>
            <a:tailEnd/>
          </a:ln>
          <a:effectLst/>
        </p:spPr>
        <p:txBody>
          <a:bodyPr wrap="none" lIns="90000" tIns="46800" rIns="90000" bIns="46800" anchor="ctr">
            <a:spAutoFit/>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63" name="Line 55"/>
          <p:cNvSpPr>
            <a:spLocks noChangeShapeType="1"/>
          </p:cNvSpPr>
          <p:nvPr/>
        </p:nvSpPr>
        <p:spPr bwMode="auto">
          <a:xfrm flipV="1">
            <a:off x="5651502" y="2924176"/>
            <a:ext cx="1008063" cy="1008063"/>
          </a:xfrm>
          <a:prstGeom prst="line">
            <a:avLst/>
          </a:prstGeom>
          <a:noFill/>
          <a:ln w="38100">
            <a:solidFill>
              <a:srgbClr val="0066CC"/>
            </a:solidFill>
            <a:round/>
            <a:headEnd/>
            <a:tailEnd/>
          </a:ln>
          <a:effectLst/>
        </p:spPr>
        <p:txBody>
          <a:bodyPr wrap="none" lIns="90000" tIns="46800" rIns="90000" bIns="46800" anchor="ctr">
            <a:spAutoFit/>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64" name="Line 56"/>
          <p:cNvSpPr>
            <a:spLocks noChangeShapeType="1"/>
          </p:cNvSpPr>
          <p:nvPr/>
        </p:nvSpPr>
        <p:spPr bwMode="auto">
          <a:xfrm>
            <a:off x="5651502" y="2924176"/>
            <a:ext cx="1008063" cy="1008063"/>
          </a:xfrm>
          <a:prstGeom prst="line">
            <a:avLst/>
          </a:prstGeom>
          <a:noFill/>
          <a:ln w="38100">
            <a:solidFill>
              <a:srgbClr val="0066CC"/>
            </a:solidFill>
            <a:round/>
            <a:headEnd/>
            <a:tailEnd/>
          </a:ln>
          <a:effectLst/>
        </p:spPr>
        <p:txBody>
          <a:bodyPr wrap="none" lIns="90000" tIns="46800" rIns="90000" bIns="46800" anchor="ctr">
            <a:spAutoFit/>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67" name="Line 59"/>
          <p:cNvSpPr>
            <a:spLocks noChangeShapeType="1"/>
          </p:cNvSpPr>
          <p:nvPr/>
        </p:nvSpPr>
        <p:spPr bwMode="auto">
          <a:xfrm>
            <a:off x="7019926" y="1557338"/>
            <a:ext cx="936625" cy="935037"/>
          </a:xfrm>
          <a:prstGeom prst="line">
            <a:avLst/>
          </a:prstGeom>
          <a:noFill/>
          <a:ln w="38100">
            <a:solidFill>
              <a:srgbClr val="0066CC"/>
            </a:solidFill>
            <a:round/>
            <a:headEnd/>
            <a:tailEnd/>
          </a:ln>
          <a:effectLst/>
        </p:spPr>
        <p:txBody>
          <a:bodyPr lIns="90000" tIns="46800" rIns="90000" bIns="46800" anchor="ctr">
            <a:spAutoFit/>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
        <p:nvSpPr>
          <p:cNvPr id="452669" name="Line 61"/>
          <p:cNvSpPr>
            <a:spLocks noChangeShapeType="1"/>
          </p:cNvSpPr>
          <p:nvPr/>
        </p:nvSpPr>
        <p:spPr bwMode="auto">
          <a:xfrm flipV="1">
            <a:off x="7956552" y="1557338"/>
            <a:ext cx="936625" cy="935037"/>
          </a:xfrm>
          <a:prstGeom prst="line">
            <a:avLst/>
          </a:prstGeom>
          <a:noFill/>
          <a:ln w="38100">
            <a:solidFill>
              <a:srgbClr val="0066CC"/>
            </a:solidFill>
            <a:round/>
            <a:headEnd/>
            <a:tailEnd/>
          </a:ln>
          <a:effectLst/>
        </p:spPr>
        <p:txBody>
          <a:bodyPr wrap="none" lIns="90000" tIns="46800" rIns="90000" bIns="46800" anchor="ctr">
            <a:spAutoFit/>
          </a:bodyPr>
          <a:lstStyle/>
          <a:p>
            <a:pPr algn="ctr" eaLnBrk="0" fontAlgn="base" hangingPunct="0">
              <a:spcBef>
                <a:spcPct val="0"/>
              </a:spcBef>
              <a:spcAft>
                <a:spcPct val="0"/>
              </a:spcAft>
              <a:defRPr/>
            </a:pPr>
            <a:endParaRPr lang="en-US" sz="1400" b="1" dirty="0">
              <a:solidFill>
                <a:srgbClr val="0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5421831"/>
      </p:ext>
    </p:extLst>
  </p:cSld>
  <p:clrMapOvr>
    <a:masterClrMapping/>
  </p:clrMapOvr>
  <p:transition spd="slow">
    <p:cove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842553" y="596166"/>
            <a:ext cx="8656320" cy="584775"/>
          </a:xfrm>
          <a:prstGeom prst="rect">
            <a:avLst/>
          </a:prstGeom>
          <a:noFill/>
        </p:spPr>
        <p:txBody>
          <a:bodyPr wrap="square" lIns="91440" tIns="45720" rIns="91440" bIns="45720">
            <a:spAutoFit/>
          </a:bodyPr>
          <a:lstStyle/>
          <a:p>
            <a:pPr algn="ctr"/>
            <a:r>
              <a:rPr lang="pl-PL" sz="3200" u="sng"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Ustalanie wyników głosowania</a:t>
            </a: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Prostokąt 4"/>
          <p:cNvSpPr/>
          <p:nvPr/>
        </p:nvSpPr>
        <p:spPr>
          <a:xfrm>
            <a:off x="245653" y="578540"/>
            <a:ext cx="8410667" cy="2554545"/>
          </a:xfrm>
          <a:prstGeom prst="rect">
            <a:avLst/>
          </a:prstGeom>
        </p:spPr>
        <p:txBody>
          <a:bodyPr wrap="square">
            <a:spAutoFit/>
          </a:bodyPr>
          <a:lstStyle/>
          <a:p>
            <a:endParaRPr lang="pl-PL" sz="2000" b="1" dirty="0" smtClean="0">
              <a:solidFill>
                <a:srgbClr val="C00000"/>
              </a:solidFill>
              <a:effectLst>
                <a:outerShdw blurRad="38100" dist="38100" dir="2700000" algn="tl">
                  <a:srgbClr val="000000">
                    <a:alpha val="43137"/>
                  </a:srgbClr>
                </a:outerShdw>
              </a:effectLst>
            </a:endParaRPr>
          </a:p>
          <a:p>
            <a:endParaRPr lang="pl-PL" sz="2000" b="1" dirty="0">
              <a:solidFill>
                <a:srgbClr val="C00000"/>
              </a:solidFill>
              <a:effectLst>
                <a:outerShdw blurRad="38100" dist="38100" dir="2700000" algn="tl">
                  <a:srgbClr val="000000">
                    <a:alpha val="43137"/>
                  </a:srgbClr>
                </a:outerShdw>
              </a:effectLst>
            </a:endParaRPr>
          </a:p>
          <a:p>
            <a:r>
              <a:rPr lang="pl-PL" sz="2000" b="1" dirty="0" smtClean="0">
                <a:solidFill>
                  <a:srgbClr val="C00000"/>
                </a:solidFill>
                <a:effectLst>
                  <a:outerShdw blurRad="38100" dist="38100" dir="2700000" algn="tl">
                    <a:srgbClr val="000000">
                      <a:alpha val="43137"/>
                    </a:srgbClr>
                  </a:outerShdw>
                </a:effectLst>
              </a:rPr>
              <a:t>Głos </a:t>
            </a:r>
            <a:r>
              <a:rPr lang="pl-PL" sz="2000" b="1" dirty="0">
                <a:solidFill>
                  <a:srgbClr val="C00000"/>
                </a:solidFill>
                <a:effectLst>
                  <a:outerShdw blurRad="38100" dist="38100" dir="2700000" algn="tl">
                    <a:srgbClr val="000000">
                      <a:alpha val="43137"/>
                    </a:srgbClr>
                  </a:outerShdw>
                </a:effectLst>
              </a:rPr>
              <a:t>uznaje się za nieważny, gdy głosujący</a:t>
            </a:r>
            <a:r>
              <a:rPr lang="pl-PL" sz="2000" dirty="0">
                <a:solidFill>
                  <a:srgbClr val="C00000"/>
                </a:solidFill>
                <a:effectLst>
                  <a:outerShdw blurRad="38100" dist="38100" dir="2700000" algn="tl">
                    <a:srgbClr val="000000">
                      <a:alpha val="43137"/>
                    </a:srgbClr>
                  </a:outerShdw>
                </a:effectLst>
              </a:rPr>
              <a:t>: </a:t>
            </a:r>
            <a:endParaRPr lang="pl-PL" sz="2000" dirty="0" smtClean="0">
              <a:solidFill>
                <a:srgbClr val="C00000"/>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pl-PL" sz="2000" dirty="0" smtClean="0">
                <a:solidFill>
                  <a:srgbClr val="C00000"/>
                </a:solidFill>
                <a:effectLst>
                  <a:outerShdw blurRad="38100" dist="38100" dir="2700000" algn="tl">
                    <a:srgbClr val="000000">
                      <a:alpha val="43137"/>
                    </a:srgbClr>
                  </a:outerShdw>
                </a:effectLst>
              </a:rPr>
              <a:t>postawił </a:t>
            </a:r>
            <a:r>
              <a:rPr lang="pl-PL" sz="2000" dirty="0">
                <a:solidFill>
                  <a:srgbClr val="C00000"/>
                </a:solidFill>
                <a:effectLst>
                  <a:outerShdw blurRad="38100" dist="38100" dir="2700000" algn="tl">
                    <a:srgbClr val="000000">
                      <a:alpha val="43137"/>
                    </a:srgbClr>
                  </a:outerShdw>
                </a:effectLst>
              </a:rPr>
              <a:t>na karcie do głosowania znak „x” w dwóch kratkach, tj. w kratce obok odpowiedzi „TAK” i w kratce obok odpowiedzi „NIE” ; </a:t>
            </a:r>
          </a:p>
          <a:p>
            <a:pPr marL="342900" indent="-342900">
              <a:buFont typeface="Arial" panose="020B0604020202020204" pitchFamily="34" charset="0"/>
              <a:buChar char="•"/>
            </a:pPr>
            <a:r>
              <a:rPr lang="pl-PL" sz="2000" dirty="0" smtClean="0">
                <a:solidFill>
                  <a:srgbClr val="C00000"/>
                </a:solidFill>
                <a:effectLst>
                  <a:outerShdw blurRad="38100" dist="38100" dir="2700000" algn="tl">
                    <a:srgbClr val="000000">
                      <a:alpha val="43137"/>
                    </a:srgbClr>
                  </a:outerShdw>
                </a:effectLst>
              </a:rPr>
              <a:t>nie </a:t>
            </a:r>
            <a:r>
              <a:rPr lang="pl-PL" sz="2000" dirty="0">
                <a:solidFill>
                  <a:srgbClr val="C00000"/>
                </a:solidFill>
                <a:effectLst>
                  <a:outerShdw blurRad="38100" dist="38100" dir="2700000" algn="tl">
                    <a:srgbClr val="000000">
                      <a:alpha val="43137"/>
                    </a:srgbClr>
                  </a:outerShdw>
                </a:effectLst>
              </a:rPr>
              <a:t>postawił znaku w żadnej kratce tj. ani w kratce obok odpowiedzi „TAK” ani w kratce obok odpowiedzi „NIE” </a:t>
            </a:r>
          </a:p>
          <a:p>
            <a:endParaRPr lang="pl-PL" sz="2000" dirty="0">
              <a:effectLst>
                <a:outerShdw blurRad="38100" dist="38100" dir="2700000" algn="tl">
                  <a:srgbClr val="000000">
                    <a:alpha val="43137"/>
                  </a:srgbClr>
                </a:outerShdw>
              </a:effectLst>
            </a:endParaRPr>
          </a:p>
        </p:txBody>
      </p:sp>
      <p:sp>
        <p:nvSpPr>
          <p:cNvPr id="2" name="Prostokąt 1"/>
          <p:cNvSpPr/>
          <p:nvPr/>
        </p:nvSpPr>
        <p:spPr>
          <a:xfrm>
            <a:off x="317500" y="2896086"/>
            <a:ext cx="8509000" cy="2246769"/>
          </a:xfrm>
          <a:prstGeom prst="rect">
            <a:avLst/>
          </a:prstGeom>
        </p:spPr>
        <p:txBody>
          <a:bodyPr wrap="square">
            <a:spAutoFit/>
          </a:bodyPr>
          <a:lstStyle/>
          <a:p>
            <a:pPr marL="342900" indent="-342900">
              <a:buFont typeface="Arial" panose="020B0604020202020204" pitchFamily="34" charset="0"/>
              <a:buChar char="•"/>
            </a:pPr>
            <a:r>
              <a:rPr lang="pl-PL" sz="2000" dirty="0">
                <a:solidFill>
                  <a:srgbClr val="000000"/>
                </a:solidFill>
                <a:effectLst>
                  <a:outerShdw blurRad="38100" dist="38100" dir="2700000" algn="tl">
                    <a:srgbClr val="000000">
                      <a:alpha val="43137"/>
                    </a:srgbClr>
                  </a:outerShdw>
                </a:effectLst>
                <a:latin typeface="Calibri" panose="020F0502020204030204" pitchFamily="34" charset="0"/>
              </a:rPr>
              <a:t>Karty z głosami nieważnymi należy policzyć i ustaloną liczbę wpisać </a:t>
            </a:r>
            <a:r>
              <a:rPr lang="pl-PL" sz="2000" b="1" dirty="0">
                <a:solidFill>
                  <a:srgbClr val="000000"/>
                </a:solidFill>
                <a:effectLst>
                  <a:outerShdw blurRad="38100" dist="38100" dir="2700000" algn="tl">
                    <a:srgbClr val="000000">
                      <a:alpha val="43137"/>
                    </a:srgbClr>
                  </a:outerShdw>
                </a:effectLst>
                <a:latin typeface="Calibri" panose="020F0502020204030204" pitchFamily="34" charset="0"/>
              </a:rPr>
              <a:t>w punkcie 11 protokołu głosowania</a:t>
            </a:r>
            <a:r>
              <a:rPr lang="pl-PL" sz="2000" dirty="0">
                <a:solidFill>
                  <a:srgbClr val="000000"/>
                </a:solidFill>
                <a:effectLst>
                  <a:outerShdw blurRad="38100" dist="38100" dir="2700000" algn="tl">
                    <a:srgbClr val="000000">
                      <a:alpha val="43137"/>
                    </a:srgbClr>
                  </a:outerShdw>
                </a:effectLst>
                <a:latin typeface="Calibri" panose="020F0502020204030204" pitchFamily="34" charset="0"/>
              </a:rPr>
              <a:t>. Karty te należy zapakować w pakiet, opieczętować go i opisać „Głosy nieważne” </a:t>
            </a:r>
            <a:endParaRPr lang="pl-PL" sz="2000" dirty="0" smtClean="0">
              <a:solidFill>
                <a:srgbClr val="000000"/>
              </a:solidFill>
              <a:effectLst>
                <a:outerShdw blurRad="38100" dist="38100" dir="2700000" algn="tl">
                  <a:srgbClr val="000000">
                    <a:alpha val="43137"/>
                  </a:srgbClr>
                </a:outerShdw>
              </a:effectLst>
              <a:latin typeface="Calibri" panose="020F0502020204030204" pitchFamily="34" charset="0"/>
            </a:endParaRPr>
          </a:p>
          <a:p>
            <a:pPr marL="342900" indent="-342900">
              <a:buFont typeface="Arial" panose="020B0604020202020204" pitchFamily="34" charset="0"/>
              <a:buChar char="•"/>
            </a:pPr>
            <a:r>
              <a:rPr lang="pl-PL" sz="2000" dirty="0" smtClean="0">
                <a:effectLst>
                  <a:outerShdw blurRad="38100" dist="38100" dir="2700000" algn="tl">
                    <a:srgbClr val="000000">
                      <a:alpha val="43137"/>
                    </a:srgbClr>
                  </a:outerShdw>
                </a:effectLst>
              </a:rPr>
              <a:t>Komisja </a:t>
            </a:r>
            <a:r>
              <a:rPr lang="pl-PL" sz="2000" dirty="0">
                <a:effectLst>
                  <a:outerShdw blurRad="38100" dist="38100" dir="2700000" algn="tl">
                    <a:srgbClr val="000000">
                      <a:alpha val="43137"/>
                    </a:srgbClr>
                  </a:outerShdw>
                </a:effectLst>
              </a:rPr>
              <a:t>liczy głosy ważne i ich liczbę wpisuje w punkcie </a:t>
            </a:r>
            <a:r>
              <a:rPr lang="pl-PL" sz="2000" b="1" dirty="0">
                <a:effectLst>
                  <a:outerShdw blurRad="38100" dist="38100" dir="2700000" algn="tl">
                    <a:srgbClr val="000000">
                      <a:alpha val="43137"/>
                    </a:srgbClr>
                  </a:outerShdw>
                </a:effectLst>
              </a:rPr>
              <a:t>12 protokołu</a:t>
            </a:r>
            <a:r>
              <a:rPr lang="pl-PL" sz="2000" dirty="0" smtClean="0">
                <a:effectLst>
                  <a:outerShdw blurRad="38100" dist="38100" dir="2700000" algn="tl">
                    <a:srgbClr val="000000">
                      <a:alpha val="43137"/>
                    </a:srgbClr>
                  </a:outerShdw>
                </a:effectLst>
              </a:rPr>
              <a:t>.</a:t>
            </a:r>
          </a:p>
          <a:p>
            <a:r>
              <a:rPr lang="pl-PL" sz="2000" dirty="0" smtClean="0">
                <a:solidFill>
                  <a:schemeClr val="accent6">
                    <a:lumMod val="75000"/>
                  </a:schemeClr>
                </a:solidFill>
                <a:effectLst>
                  <a:outerShdw blurRad="38100" dist="38100" dir="2700000" algn="tl">
                    <a:srgbClr val="000000">
                      <a:alpha val="43137"/>
                    </a:srgbClr>
                  </a:outerShdw>
                </a:effectLst>
              </a:rPr>
              <a:t>Głos </a:t>
            </a:r>
            <a:r>
              <a:rPr lang="pl-PL" sz="2000" dirty="0">
                <a:solidFill>
                  <a:schemeClr val="accent6">
                    <a:lumMod val="75000"/>
                  </a:schemeClr>
                </a:solidFill>
                <a:effectLst>
                  <a:outerShdw blurRad="38100" dist="38100" dir="2700000" algn="tl">
                    <a:srgbClr val="000000">
                      <a:alpha val="43137"/>
                    </a:srgbClr>
                  </a:outerShdw>
                </a:effectLst>
              </a:rPr>
              <a:t>uznaje się za ważny, gdy głosujący postawił znak „x” w </a:t>
            </a:r>
            <a:r>
              <a:rPr lang="pl-PL" sz="2000" u="sng" dirty="0">
                <a:solidFill>
                  <a:schemeClr val="accent6">
                    <a:lumMod val="75000"/>
                  </a:schemeClr>
                </a:solidFill>
                <a:effectLst>
                  <a:outerShdw blurRad="38100" dist="38100" dir="2700000" algn="tl">
                    <a:srgbClr val="000000">
                      <a:alpha val="43137"/>
                    </a:srgbClr>
                  </a:outerShdw>
                </a:effectLst>
              </a:rPr>
              <a:t>jednej</a:t>
            </a:r>
            <a:r>
              <a:rPr lang="pl-PL" sz="2000" dirty="0">
                <a:solidFill>
                  <a:schemeClr val="accent6">
                    <a:lumMod val="75000"/>
                  </a:schemeClr>
                </a:solidFill>
                <a:effectLst>
                  <a:outerShdw blurRad="38100" dist="38100" dir="2700000" algn="tl">
                    <a:srgbClr val="000000">
                      <a:alpha val="43137"/>
                    </a:srgbClr>
                  </a:outerShdw>
                </a:effectLst>
              </a:rPr>
              <a:t> kratce obok odpowiedzi „TAK” lub „NIE”.</a:t>
            </a:r>
          </a:p>
          <a:p>
            <a:pPr marL="342900" indent="-342900">
              <a:buFont typeface="Arial" panose="020B0604020202020204" pitchFamily="34" charset="0"/>
              <a:buChar char="•"/>
            </a:pPr>
            <a:endParaRPr lang="pl-PL" sz="2000" dirty="0">
              <a:effectLst>
                <a:outerShdw blurRad="38100" dist="38100" dir="2700000" algn="tl">
                  <a:srgbClr val="000000">
                    <a:alpha val="43137"/>
                  </a:srgbClr>
                </a:outerShdw>
              </a:effectLst>
            </a:endParaRPr>
          </a:p>
        </p:txBody>
      </p:sp>
      <p:sp>
        <p:nvSpPr>
          <p:cNvPr id="6" name="Prostokąt 5"/>
          <p:cNvSpPr/>
          <p:nvPr/>
        </p:nvSpPr>
        <p:spPr>
          <a:xfrm>
            <a:off x="3230880" y="5042793"/>
            <a:ext cx="5595620" cy="923330"/>
          </a:xfrm>
          <a:prstGeom prst="rect">
            <a:avLst/>
          </a:prstGeom>
        </p:spPr>
        <p:txBody>
          <a:bodyPr wrap="square">
            <a:spAutoFit/>
          </a:bodyPr>
          <a:lstStyle/>
          <a:p>
            <a:r>
              <a:rPr lang="pl-PL" i="1" dirty="0">
                <a:solidFill>
                  <a:srgbClr val="C00000"/>
                </a:solidFill>
                <a:effectLst>
                  <a:outerShdw blurRad="38100" dist="38100" dir="2700000" algn="tl">
                    <a:srgbClr val="000000">
                      <a:alpha val="43137"/>
                    </a:srgbClr>
                  </a:outerShdw>
                </a:effectLst>
                <a:latin typeface="Calibri" panose="020F0502020204030204" pitchFamily="34" charset="0"/>
              </a:rPr>
              <a:t>Suma </a:t>
            </a:r>
            <a:r>
              <a:rPr lang="pl-PL" i="1" dirty="0" smtClean="0">
                <a:solidFill>
                  <a:srgbClr val="C00000"/>
                </a:solidFill>
                <a:effectLst>
                  <a:outerShdw blurRad="38100" dist="38100" dir="2700000" algn="tl">
                    <a:srgbClr val="000000">
                      <a:alpha val="43137"/>
                    </a:srgbClr>
                  </a:outerShdw>
                </a:effectLst>
                <a:latin typeface="Calibri" panose="020F0502020204030204" pitchFamily="34" charset="0"/>
              </a:rPr>
              <a:t>głosów </a:t>
            </a:r>
            <a:r>
              <a:rPr lang="pl-PL" i="1" dirty="0">
                <a:solidFill>
                  <a:srgbClr val="C00000"/>
                </a:solidFill>
                <a:effectLst>
                  <a:outerShdw blurRad="38100" dist="38100" dir="2700000" algn="tl">
                    <a:srgbClr val="000000">
                      <a:alpha val="43137"/>
                    </a:srgbClr>
                  </a:outerShdw>
                </a:effectLst>
                <a:latin typeface="Calibri" panose="020F0502020204030204" pitchFamily="34" charset="0"/>
              </a:rPr>
              <a:t>nieważnych </a:t>
            </a:r>
            <a:r>
              <a:rPr lang="pl-PL" b="1" i="1" dirty="0">
                <a:solidFill>
                  <a:srgbClr val="C00000"/>
                </a:solidFill>
                <a:effectLst>
                  <a:outerShdw blurRad="38100" dist="38100" dir="2700000" algn="tl">
                    <a:srgbClr val="000000">
                      <a:alpha val="43137"/>
                    </a:srgbClr>
                  </a:outerShdw>
                </a:effectLst>
                <a:latin typeface="Calibri" panose="020F0502020204030204" pitchFamily="34" charset="0"/>
              </a:rPr>
              <a:t>(punkt </a:t>
            </a:r>
            <a:r>
              <a:rPr lang="pl-PL" b="1" i="1" dirty="0" smtClean="0">
                <a:solidFill>
                  <a:srgbClr val="C00000"/>
                </a:solidFill>
                <a:effectLst>
                  <a:outerShdw blurRad="38100" dist="38100" dir="2700000" algn="tl">
                    <a:srgbClr val="000000">
                      <a:alpha val="43137"/>
                    </a:srgbClr>
                  </a:outerShdw>
                </a:effectLst>
                <a:latin typeface="Calibri" panose="020F0502020204030204" pitchFamily="34" charset="0"/>
              </a:rPr>
              <a:t>11 protokołu</a:t>
            </a:r>
            <a:r>
              <a:rPr lang="pl-PL" b="1" i="1" dirty="0">
                <a:solidFill>
                  <a:srgbClr val="C00000"/>
                </a:solidFill>
                <a:effectLst>
                  <a:outerShdw blurRad="38100" dist="38100" dir="2700000" algn="tl">
                    <a:srgbClr val="000000">
                      <a:alpha val="43137"/>
                    </a:srgbClr>
                  </a:outerShdw>
                </a:effectLst>
                <a:latin typeface="Calibri" panose="020F0502020204030204" pitchFamily="34" charset="0"/>
              </a:rPr>
              <a:t>) </a:t>
            </a:r>
            <a:r>
              <a:rPr lang="pl-PL" i="1" dirty="0">
                <a:solidFill>
                  <a:srgbClr val="C00000"/>
                </a:solidFill>
                <a:effectLst>
                  <a:outerShdw blurRad="38100" dist="38100" dir="2700000" algn="tl">
                    <a:srgbClr val="000000">
                      <a:alpha val="43137"/>
                    </a:srgbClr>
                  </a:outerShdw>
                </a:effectLst>
                <a:latin typeface="Calibri" panose="020F0502020204030204" pitchFamily="34" charset="0"/>
              </a:rPr>
              <a:t>i </a:t>
            </a:r>
            <a:r>
              <a:rPr lang="pl-PL" i="1" dirty="0" smtClean="0">
                <a:solidFill>
                  <a:srgbClr val="C00000"/>
                </a:solidFill>
                <a:effectLst>
                  <a:outerShdw blurRad="38100" dist="38100" dir="2700000" algn="tl">
                    <a:srgbClr val="000000">
                      <a:alpha val="43137"/>
                    </a:srgbClr>
                  </a:outerShdw>
                </a:effectLst>
                <a:latin typeface="Calibri" panose="020F0502020204030204" pitchFamily="34" charset="0"/>
              </a:rPr>
              <a:t>ważnych </a:t>
            </a:r>
            <a:r>
              <a:rPr lang="pl-PL" b="1" i="1" dirty="0">
                <a:solidFill>
                  <a:srgbClr val="C00000"/>
                </a:solidFill>
                <a:effectLst>
                  <a:outerShdw blurRad="38100" dist="38100" dir="2700000" algn="tl">
                    <a:srgbClr val="000000">
                      <a:alpha val="43137"/>
                    </a:srgbClr>
                  </a:outerShdw>
                </a:effectLst>
                <a:latin typeface="Calibri" panose="020F0502020204030204" pitchFamily="34" charset="0"/>
              </a:rPr>
              <a:t>(punkt </a:t>
            </a:r>
            <a:r>
              <a:rPr lang="pl-PL" b="1" i="1" dirty="0" smtClean="0">
                <a:solidFill>
                  <a:srgbClr val="C00000"/>
                </a:solidFill>
                <a:effectLst>
                  <a:outerShdw blurRad="38100" dist="38100" dir="2700000" algn="tl">
                    <a:srgbClr val="000000">
                      <a:alpha val="43137"/>
                    </a:srgbClr>
                  </a:outerShdw>
                </a:effectLst>
                <a:latin typeface="Calibri" panose="020F0502020204030204" pitchFamily="34" charset="0"/>
              </a:rPr>
              <a:t>12 </a:t>
            </a:r>
            <a:r>
              <a:rPr lang="pl-PL" b="1" i="1" dirty="0">
                <a:solidFill>
                  <a:srgbClr val="C00000"/>
                </a:solidFill>
                <a:effectLst>
                  <a:outerShdw blurRad="38100" dist="38100" dir="2700000" algn="tl">
                    <a:srgbClr val="000000">
                      <a:alpha val="43137"/>
                    </a:srgbClr>
                  </a:outerShdw>
                </a:effectLst>
                <a:latin typeface="Calibri" panose="020F0502020204030204" pitchFamily="34" charset="0"/>
              </a:rPr>
              <a:t>protokołu) </a:t>
            </a:r>
            <a:r>
              <a:rPr lang="pl-PL" i="1" dirty="0">
                <a:solidFill>
                  <a:srgbClr val="C00000"/>
                </a:solidFill>
                <a:effectLst>
                  <a:outerShdw blurRad="38100" dist="38100" dir="2700000" algn="tl">
                    <a:srgbClr val="000000">
                      <a:alpha val="43137"/>
                    </a:srgbClr>
                  </a:outerShdw>
                </a:effectLst>
                <a:latin typeface="Calibri" panose="020F0502020204030204" pitchFamily="34" charset="0"/>
              </a:rPr>
              <a:t>musi być równa liczbie kart </a:t>
            </a:r>
            <a:r>
              <a:rPr lang="pl-PL" i="1" dirty="0" smtClean="0">
                <a:solidFill>
                  <a:srgbClr val="C00000"/>
                </a:solidFill>
                <a:effectLst>
                  <a:outerShdw blurRad="38100" dist="38100" dir="2700000" algn="tl">
                    <a:srgbClr val="000000">
                      <a:alpha val="43137"/>
                    </a:srgbClr>
                  </a:outerShdw>
                </a:effectLst>
                <a:latin typeface="Calibri" panose="020F0502020204030204" pitchFamily="34" charset="0"/>
              </a:rPr>
              <a:t>ważnych </a:t>
            </a:r>
            <a:r>
              <a:rPr lang="pl-PL" b="1" i="1" dirty="0" smtClean="0">
                <a:solidFill>
                  <a:srgbClr val="C00000"/>
                </a:solidFill>
                <a:effectLst>
                  <a:outerShdw blurRad="38100" dist="38100" dir="2700000" algn="tl">
                    <a:srgbClr val="000000">
                      <a:alpha val="43137"/>
                    </a:srgbClr>
                  </a:outerShdw>
                </a:effectLst>
                <a:latin typeface="Calibri" panose="020F0502020204030204" pitchFamily="34" charset="0"/>
              </a:rPr>
              <a:t>(punkt 10 </a:t>
            </a:r>
            <a:r>
              <a:rPr lang="pl-PL" b="1" i="1" dirty="0">
                <a:solidFill>
                  <a:srgbClr val="C00000"/>
                </a:solidFill>
                <a:effectLst>
                  <a:outerShdw blurRad="38100" dist="38100" dir="2700000" algn="tl">
                    <a:srgbClr val="000000">
                      <a:alpha val="43137"/>
                    </a:srgbClr>
                  </a:outerShdw>
                </a:effectLst>
                <a:latin typeface="Calibri" panose="020F0502020204030204" pitchFamily="34" charset="0"/>
              </a:rPr>
              <a:t>protokołu)</a:t>
            </a:r>
            <a:r>
              <a:rPr lang="pl-PL" i="1" dirty="0">
                <a:solidFill>
                  <a:srgbClr val="C00000"/>
                </a:solidFill>
                <a:effectLst>
                  <a:outerShdw blurRad="38100" dist="38100" dir="2700000" algn="tl">
                    <a:srgbClr val="000000">
                      <a:alpha val="43137"/>
                    </a:srgbClr>
                  </a:outerShdw>
                </a:effectLst>
                <a:latin typeface="Calibri" panose="020F0502020204030204" pitchFamily="34" charset="0"/>
              </a:rPr>
              <a:t>. </a:t>
            </a:r>
            <a:endParaRPr lang="pl-PL" i="1" dirty="0">
              <a:solidFill>
                <a:srgbClr val="C00000"/>
              </a:solidFill>
              <a:effectLst>
                <a:outerShdw blurRad="38100" dist="38100" dir="2700000" algn="tl">
                  <a:srgbClr val="000000">
                    <a:alpha val="43137"/>
                  </a:srgbClr>
                </a:outerShdw>
              </a:effectLst>
            </a:endParaRPr>
          </a:p>
        </p:txBody>
      </p:sp>
    </p:spTree>
    <p:custDataLst>
      <p:tags r:id="rId1"/>
    </p:custDataLst>
    <p:extLst>
      <p:ext uri="{BB962C8B-B14F-4D97-AF65-F5344CB8AC3E}">
        <p14:creationId xmlns:p14="http://schemas.microsoft.com/office/powerpoint/2010/main" val="33932241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897">
        <p15:prstTrans prst="drape"/>
      </p:transition>
    </mc:Choice>
    <mc:Fallback xmlns="">
      <p:transition spd="slow" advTm="20897">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842553" y="596166"/>
            <a:ext cx="8656320" cy="584775"/>
          </a:xfrm>
          <a:prstGeom prst="rect">
            <a:avLst/>
          </a:prstGeom>
          <a:noFill/>
        </p:spPr>
        <p:txBody>
          <a:bodyPr wrap="square" lIns="91440" tIns="45720" rIns="91440" bIns="45720">
            <a:spAutoFit/>
          </a:bodyPr>
          <a:lstStyle/>
          <a:p>
            <a:pPr algn="ctr"/>
            <a:r>
              <a:rPr lang="pl-PL" sz="3200" u="sng"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Ustalanie wyników głosowania</a:t>
            </a: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Prostokąt 4"/>
          <p:cNvSpPr/>
          <p:nvPr/>
        </p:nvSpPr>
        <p:spPr>
          <a:xfrm>
            <a:off x="245653" y="578540"/>
            <a:ext cx="8410667" cy="1015663"/>
          </a:xfrm>
          <a:prstGeom prst="rect">
            <a:avLst/>
          </a:prstGeom>
        </p:spPr>
        <p:txBody>
          <a:bodyPr wrap="square">
            <a:spAutoFit/>
          </a:bodyPr>
          <a:lstStyle/>
          <a:p>
            <a:endParaRPr lang="pl-PL" sz="2000" b="1" dirty="0" smtClean="0">
              <a:solidFill>
                <a:srgbClr val="C00000"/>
              </a:solidFill>
              <a:effectLst>
                <a:outerShdw blurRad="38100" dist="38100" dir="2700000" algn="tl">
                  <a:srgbClr val="000000">
                    <a:alpha val="43137"/>
                  </a:srgbClr>
                </a:outerShdw>
              </a:effectLst>
            </a:endParaRPr>
          </a:p>
          <a:p>
            <a:endParaRPr lang="pl-PL" sz="2000" b="1" dirty="0">
              <a:solidFill>
                <a:srgbClr val="C00000"/>
              </a:solidFill>
              <a:effectLst>
                <a:outerShdw blurRad="38100" dist="38100" dir="2700000" algn="tl">
                  <a:srgbClr val="000000">
                    <a:alpha val="43137"/>
                  </a:srgbClr>
                </a:outerShdw>
              </a:effectLst>
            </a:endParaRPr>
          </a:p>
          <a:p>
            <a:endParaRPr lang="pl-PL" sz="2000" dirty="0">
              <a:effectLst>
                <a:outerShdw blurRad="38100" dist="38100" dir="2700000" algn="tl">
                  <a:srgbClr val="000000">
                    <a:alpha val="43137"/>
                  </a:srgbClr>
                </a:outerShdw>
              </a:effectLst>
            </a:endParaRPr>
          </a:p>
        </p:txBody>
      </p:sp>
      <p:sp>
        <p:nvSpPr>
          <p:cNvPr id="2" name="Prostokąt 1"/>
          <p:cNvSpPr/>
          <p:nvPr/>
        </p:nvSpPr>
        <p:spPr>
          <a:xfrm>
            <a:off x="245653" y="1180196"/>
            <a:ext cx="8509000" cy="2554545"/>
          </a:xfrm>
          <a:prstGeom prst="rect">
            <a:avLst/>
          </a:prstGeom>
        </p:spPr>
        <p:txBody>
          <a:bodyPr wrap="square">
            <a:spAutoFit/>
          </a:bodyPr>
          <a:lstStyle/>
          <a:p>
            <a:endParaRPr lang="pl-PL" sz="2000" dirty="0">
              <a:effectLst>
                <a:outerShdw blurRad="38100" dist="38100" dir="2700000" algn="tl">
                  <a:srgbClr val="000000">
                    <a:alpha val="43137"/>
                  </a:srgbClr>
                </a:outerShdw>
              </a:effectLst>
            </a:endParaRPr>
          </a:p>
          <a:p>
            <a:r>
              <a:rPr lang="pl-PL" sz="2000" b="1" dirty="0">
                <a:effectLst>
                  <a:outerShdw blurRad="38100" dist="38100" dir="2700000" algn="tl">
                    <a:srgbClr val="000000">
                      <a:alpha val="43137"/>
                    </a:srgbClr>
                  </a:outerShdw>
                </a:effectLst>
              </a:rPr>
              <a:t>Komisja ustala na podstawie kart ważnych z głosami ważnymi </a:t>
            </a:r>
            <a:r>
              <a:rPr lang="pl-PL" sz="2000" dirty="0">
                <a:effectLst>
                  <a:outerShdw blurRad="38100" dist="38100" dir="2700000" algn="tl">
                    <a:srgbClr val="000000">
                      <a:alpha val="43137"/>
                    </a:srgbClr>
                  </a:outerShdw>
                </a:effectLst>
              </a:rPr>
              <a:t>liczbę głosów na których głosujący: </a:t>
            </a:r>
          </a:p>
          <a:p>
            <a:r>
              <a:rPr lang="pl-PL" sz="2000" dirty="0">
                <a:effectLst>
                  <a:outerShdw blurRad="38100" dist="38100" dir="2700000" algn="tl">
                    <a:srgbClr val="000000">
                      <a:alpha val="43137"/>
                    </a:srgbClr>
                  </a:outerShdw>
                </a:effectLst>
              </a:rPr>
              <a:t>a) postawił znak „x” w kratce obok odpowiedzi „TAK”, liczbę tych głosów należy wpisać w </a:t>
            </a:r>
            <a:r>
              <a:rPr lang="pl-PL" sz="2000" b="1" dirty="0">
                <a:effectLst>
                  <a:outerShdw blurRad="38100" dist="38100" dir="2700000" algn="tl">
                    <a:srgbClr val="000000">
                      <a:alpha val="43137"/>
                    </a:srgbClr>
                  </a:outerShdw>
                </a:effectLst>
              </a:rPr>
              <a:t>punkcie 13a </a:t>
            </a:r>
            <a:r>
              <a:rPr lang="pl-PL" sz="2000" dirty="0">
                <a:effectLst>
                  <a:outerShdw blurRad="38100" dist="38100" dir="2700000" algn="tl">
                    <a:srgbClr val="000000">
                      <a:alpha val="43137"/>
                    </a:srgbClr>
                  </a:outerShdw>
                </a:effectLst>
              </a:rPr>
              <a:t>protokołu głosowania; </a:t>
            </a:r>
          </a:p>
          <a:p>
            <a:r>
              <a:rPr lang="pl-PL" sz="2000" dirty="0">
                <a:effectLst>
                  <a:outerShdw blurRad="38100" dist="38100" dir="2700000" algn="tl">
                    <a:srgbClr val="000000">
                      <a:alpha val="43137"/>
                    </a:srgbClr>
                  </a:outerShdw>
                </a:effectLst>
              </a:rPr>
              <a:t>b) postawił znak „x” w kratce obok odpowiedzi „NIE”, liczbę tych głosów należy wpisać w </a:t>
            </a:r>
            <a:r>
              <a:rPr lang="pl-PL" sz="2000" b="1" dirty="0">
                <a:effectLst>
                  <a:outerShdw blurRad="38100" dist="38100" dir="2700000" algn="tl">
                    <a:srgbClr val="000000">
                      <a:alpha val="43137"/>
                    </a:srgbClr>
                  </a:outerShdw>
                </a:effectLst>
              </a:rPr>
              <a:t>punkcie 13b </a:t>
            </a:r>
            <a:r>
              <a:rPr lang="pl-PL" sz="2000" dirty="0">
                <a:effectLst>
                  <a:outerShdw blurRad="38100" dist="38100" dir="2700000" algn="tl">
                    <a:srgbClr val="000000">
                      <a:alpha val="43137"/>
                    </a:srgbClr>
                  </a:outerShdw>
                </a:effectLst>
              </a:rPr>
              <a:t>protokołu głosowania; </a:t>
            </a:r>
          </a:p>
          <a:p>
            <a:pPr marL="342900" indent="-342900">
              <a:buFont typeface="Arial" panose="020B0604020202020204" pitchFamily="34" charset="0"/>
              <a:buChar char="•"/>
            </a:pPr>
            <a:endParaRPr lang="pl-PL" sz="2000" dirty="0">
              <a:effectLst>
                <a:outerShdw blurRad="38100" dist="38100" dir="2700000" algn="tl">
                  <a:srgbClr val="000000">
                    <a:alpha val="43137"/>
                  </a:srgbClr>
                </a:outerShdw>
              </a:effectLst>
            </a:endParaRPr>
          </a:p>
        </p:txBody>
      </p:sp>
      <p:sp>
        <p:nvSpPr>
          <p:cNvPr id="6" name="Prostokąt 5"/>
          <p:cNvSpPr/>
          <p:nvPr/>
        </p:nvSpPr>
        <p:spPr>
          <a:xfrm>
            <a:off x="1955801" y="4005200"/>
            <a:ext cx="6798852" cy="1015663"/>
          </a:xfrm>
          <a:prstGeom prst="rect">
            <a:avLst/>
          </a:prstGeom>
        </p:spPr>
        <p:txBody>
          <a:bodyPr wrap="square">
            <a:spAutoFit/>
          </a:bodyPr>
          <a:lstStyle/>
          <a:p>
            <a:r>
              <a:rPr lang="pl-PL" sz="2000" i="1" dirty="0">
                <a:solidFill>
                  <a:srgbClr val="C00000"/>
                </a:solidFill>
                <a:effectLst>
                  <a:outerShdw blurRad="38100" dist="38100" dir="2700000" algn="tl">
                    <a:srgbClr val="000000">
                      <a:alpha val="43137"/>
                    </a:srgbClr>
                  </a:outerShdw>
                </a:effectLst>
                <a:latin typeface="Calibri" panose="020F0502020204030204" pitchFamily="34" charset="0"/>
              </a:rPr>
              <a:t>Suma </a:t>
            </a:r>
            <a:r>
              <a:rPr lang="pl-PL" sz="2000" i="1" dirty="0" smtClean="0">
                <a:solidFill>
                  <a:srgbClr val="C00000"/>
                </a:solidFill>
                <a:effectLst>
                  <a:outerShdw blurRad="38100" dist="38100" dir="2700000" algn="tl">
                    <a:srgbClr val="000000">
                      <a:alpha val="43137"/>
                    </a:srgbClr>
                  </a:outerShdw>
                </a:effectLst>
                <a:latin typeface="Calibri" panose="020F0502020204030204" pitchFamily="34" charset="0"/>
              </a:rPr>
              <a:t>odpowiedzi na TAK </a:t>
            </a:r>
            <a:r>
              <a:rPr lang="pl-PL" sz="2000" b="1" i="1" dirty="0" smtClean="0">
                <a:solidFill>
                  <a:srgbClr val="C00000"/>
                </a:solidFill>
                <a:effectLst>
                  <a:outerShdw blurRad="38100" dist="38100" dir="2700000" algn="tl">
                    <a:srgbClr val="000000">
                      <a:alpha val="43137"/>
                    </a:srgbClr>
                  </a:outerShdw>
                </a:effectLst>
                <a:latin typeface="Calibri" panose="020F0502020204030204" pitchFamily="34" charset="0"/>
              </a:rPr>
              <a:t>(punkt 13a protokołu)</a:t>
            </a:r>
          </a:p>
          <a:p>
            <a:r>
              <a:rPr lang="pl-PL" sz="2000" b="1" i="1" dirty="0" smtClean="0">
                <a:solidFill>
                  <a:srgbClr val="C00000"/>
                </a:solidFill>
                <a:effectLst>
                  <a:outerShdw blurRad="38100" dist="38100" dir="2700000" algn="tl">
                    <a:srgbClr val="000000">
                      <a:alpha val="43137"/>
                    </a:srgbClr>
                  </a:outerShdw>
                </a:effectLst>
                <a:latin typeface="Calibri" panose="020F0502020204030204" pitchFamily="34" charset="0"/>
              </a:rPr>
              <a:t> </a:t>
            </a:r>
            <a:r>
              <a:rPr lang="pl-PL" sz="2000" i="1" dirty="0">
                <a:solidFill>
                  <a:srgbClr val="C00000"/>
                </a:solidFill>
                <a:effectLst>
                  <a:outerShdw blurRad="38100" dist="38100" dir="2700000" algn="tl">
                    <a:srgbClr val="000000">
                      <a:alpha val="43137"/>
                    </a:srgbClr>
                  </a:outerShdw>
                </a:effectLst>
                <a:latin typeface="Calibri" panose="020F0502020204030204" pitchFamily="34" charset="0"/>
              </a:rPr>
              <a:t>i </a:t>
            </a:r>
            <a:r>
              <a:rPr lang="pl-PL" sz="2000" i="1" dirty="0" smtClean="0">
                <a:solidFill>
                  <a:srgbClr val="C00000"/>
                </a:solidFill>
                <a:effectLst>
                  <a:outerShdw blurRad="38100" dist="38100" dir="2700000" algn="tl">
                    <a:srgbClr val="000000">
                      <a:alpha val="43137"/>
                    </a:srgbClr>
                  </a:outerShdw>
                </a:effectLst>
                <a:latin typeface="Calibri" panose="020F0502020204030204" pitchFamily="34" charset="0"/>
              </a:rPr>
              <a:t>odpowiedzi na NIE </a:t>
            </a:r>
            <a:r>
              <a:rPr lang="pl-PL" sz="2000" b="1" i="1" dirty="0">
                <a:solidFill>
                  <a:srgbClr val="C00000"/>
                </a:solidFill>
                <a:effectLst>
                  <a:outerShdw blurRad="38100" dist="38100" dir="2700000" algn="tl">
                    <a:srgbClr val="000000">
                      <a:alpha val="43137"/>
                    </a:srgbClr>
                  </a:outerShdw>
                </a:effectLst>
                <a:latin typeface="Calibri" panose="020F0502020204030204" pitchFamily="34" charset="0"/>
              </a:rPr>
              <a:t>(punkt </a:t>
            </a:r>
            <a:r>
              <a:rPr lang="pl-PL" sz="2000" b="1" i="1" dirty="0" smtClean="0">
                <a:solidFill>
                  <a:srgbClr val="C00000"/>
                </a:solidFill>
                <a:effectLst>
                  <a:outerShdw blurRad="38100" dist="38100" dir="2700000" algn="tl">
                    <a:srgbClr val="000000">
                      <a:alpha val="43137"/>
                    </a:srgbClr>
                  </a:outerShdw>
                </a:effectLst>
                <a:latin typeface="Calibri" panose="020F0502020204030204" pitchFamily="34" charset="0"/>
              </a:rPr>
              <a:t>13b </a:t>
            </a:r>
            <a:r>
              <a:rPr lang="pl-PL" sz="2000" b="1" i="1" dirty="0">
                <a:solidFill>
                  <a:srgbClr val="C00000"/>
                </a:solidFill>
                <a:effectLst>
                  <a:outerShdw blurRad="38100" dist="38100" dir="2700000" algn="tl">
                    <a:srgbClr val="000000">
                      <a:alpha val="43137"/>
                    </a:srgbClr>
                  </a:outerShdw>
                </a:effectLst>
                <a:latin typeface="Calibri" panose="020F0502020204030204" pitchFamily="34" charset="0"/>
              </a:rPr>
              <a:t>protokołu</a:t>
            </a:r>
            <a:r>
              <a:rPr lang="pl-PL" sz="2000" b="1" i="1" dirty="0" smtClean="0">
                <a:solidFill>
                  <a:srgbClr val="C00000"/>
                </a:solidFill>
                <a:effectLst>
                  <a:outerShdw blurRad="38100" dist="38100" dir="2700000" algn="tl">
                    <a:srgbClr val="000000">
                      <a:alpha val="43137"/>
                    </a:srgbClr>
                  </a:outerShdw>
                </a:effectLst>
                <a:latin typeface="Calibri" panose="020F0502020204030204" pitchFamily="34" charset="0"/>
              </a:rPr>
              <a:t>)</a:t>
            </a:r>
          </a:p>
          <a:p>
            <a:r>
              <a:rPr lang="pl-PL" sz="2000" b="1" i="1" dirty="0" smtClean="0">
                <a:solidFill>
                  <a:srgbClr val="C00000"/>
                </a:solidFill>
                <a:effectLst>
                  <a:outerShdw blurRad="38100" dist="38100" dir="2700000" algn="tl">
                    <a:srgbClr val="000000">
                      <a:alpha val="43137"/>
                    </a:srgbClr>
                  </a:outerShdw>
                </a:effectLst>
                <a:latin typeface="Calibri" panose="020F0502020204030204" pitchFamily="34" charset="0"/>
              </a:rPr>
              <a:t> </a:t>
            </a:r>
            <a:r>
              <a:rPr lang="pl-PL" sz="2000" i="1" dirty="0">
                <a:solidFill>
                  <a:srgbClr val="C00000"/>
                </a:solidFill>
                <a:effectLst>
                  <a:outerShdw blurRad="38100" dist="38100" dir="2700000" algn="tl">
                    <a:srgbClr val="000000">
                      <a:alpha val="43137"/>
                    </a:srgbClr>
                  </a:outerShdw>
                </a:effectLst>
                <a:latin typeface="Calibri" panose="020F0502020204030204" pitchFamily="34" charset="0"/>
              </a:rPr>
              <a:t>musi być równa liczbie </a:t>
            </a:r>
            <a:r>
              <a:rPr lang="pl-PL" sz="2000" i="1" dirty="0" smtClean="0">
                <a:solidFill>
                  <a:srgbClr val="C00000"/>
                </a:solidFill>
                <a:effectLst>
                  <a:outerShdw blurRad="38100" dist="38100" dir="2700000" algn="tl">
                    <a:srgbClr val="000000">
                      <a:alpha val="43137"/>
                    </a:srgbClr>
                  </a:outerShdw>
                </a:effectLst>
                <a:latin typeface="Calibri" panose="020F0502020204030204" pitchFamily="34" charset="0"/>
              </a:rPr>
              <a:t>głosów ważnych </a:t>
            </a:r>
            <a:r>
              <a:rPr lang="pl-PL" sz="2000" b="1" i="1" dirty="0" smtClean="0">
                <a:solidFill>
                  <a:srgbClr val="C00000"/>
                </a:solidFill>
                <a:effectLst>
                  <a:outerShdw blurRad="38100" dist="38100" dir="2700000" algn="tl">
                    <a:srgbClr val="000000">
                      <a:alpha val="43137"/>
                    </a:srgbClr>
                  </a:outerShdw>
                </a:effectLst>
                <a:latin typeface="Calibri" panose="020F0502020204030204" pitchFamily="34" charset="0"/>
              </a:rPr>
              <a:t>(punkt 12 </a:t>
            </a:r>
            <a:r>
              <a:rPr lang="pl-PL" sz="2000" b="1" i="1" dirty="0">
                <a:solidFill>
                  <a:srgbClr val="C00000"/>
                </a:solidFill>
                <a:effectLst>
                  <a:outerShdw blurRad="38100" dist="38100" dir="2700000" algn="tl">
                    <a:srgbClr val="000000">
                      <a:alpha val="43137"/>
                    </a:srgbClr>
                  </a:outerShdw>
                </a:effectLst>
                <a:latin typeface="Calibri" panose="020F0502020204030204" pitchFamily="34" charset="0"/>
              </a:rPr>
              <a:t>protokołu)</a:t>
            </a:r>
            <a:r>
              <a:rPr lang="pl-PL" sz="2000" i="1" dirty="0">
                <a:solidFill>
                  <a:srgbClr val="C00000"/>
                </a:solidFill>
                <a:effectLst>
                  <a:outerShdw blurRad="38100" dist="38100" dir="2700000" algn="tl">
                    <a:srgbClr val="000000">
                      <a:alpha val="43137"/>
                    </a:srgbClr>
                  </a:outerShdw>
                </a:effectLst>
                <a:latin typeface="Calibri" panose="020F0502020204030204" pitchFamily="34" charset="0"/>
              </a:rPr>
              <a:t>. </a:t>
            </a:r>
            <a:endParaRPr lang="pl-PL" sz="2000" i="1" dirty="0">
              <a:solidFill>
                <a:srgbClr val="C00000"/>
              </a:solidFill>
              <a:effectLst>
                <a:outerShdw blurRad="38100" dist="38100" dir="2700000" algn="tl">
                  <a:srgbClr val="000000">
                    <a:alpha val="43137"/>
                  </a:srgbClr>
                </a:outerShdw>
              </a:effectLst>
            </a:endParaRPr>
          </a:p>
        </p:txBody>
      </p:sp>
    </p:spTree>
    <p:custDataLst>
      <p:tags r:id="rId1"/>
    </p:custDataLst>
    <p:extLst>
      <p:ext uri="{BB962C8B-B14F-4D97-AF65-F5344CB8AC3E}">
        <p14:creationId xmlns:p14="http://schemas.microsoft.com/office/powerpoint/2010/main" val="25746424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897">
        <p15:prstTrans prst="drape"/>
      </p:transition>
    </mc:Choice>
    <mc:Fallback xmlns="">
      <p:transition spd="slow" advTm="20897">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842553" y="596166"/>
            <a:ext cx="8656320" cy="584775"/>
          </a:xfrm>
          <a:prstGeom prst="rect">
            <a:avLst/>
          </a:prstGeom>
          <a:noFill/>
        </p:spPr>
        <p:txBody>
          <a:bodyPr wrap="square" lIns="91440" tIns="45720" rIns="91440" bIns="45720">
            <a:spAutoFit/>
          </a:bodyPr>
          <a:lstStyle/>
          <a:p>
            <a:pPr algn="ctr"/>
            <a:r>
              <a:rPr lang="pl-PL" sz="3200" u="sng"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Uwagi do protokołu</a:t>
            </a: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Prostokąt 4"/>
          <p:cNvSpPr/>
          <p:nvPr/>
        </p:nvSpPr>
        <p:spPr>
          <a:xfrm>
            <a:off x="245653" y="578540"/>
            <a:ext cx="8410667" cy="1015663"/>
          </a:xfrm>
          <a:prstGeom prst="rect">
            <a:avLst/>
          </a:prstGeom>
        </p:spPr>
        <p:txBody>
          <a:bodyPr wrap="square">
            <a:spAutoFit/>
          </a:bodyPr>
          <a:lstStyle/>
          <a:p>
            <a:endParaRPr lang="pl-PL" sz="2000" b="1" dirty="0" smtClean="0">
              <a:solidFill>
                <a:srgbClr val="C00000"/>
              </a:solidFill>
              <a:effectLst>
                <a:outerShdw blurRad="38100" dist="38100" dir="2700000" algn="tl">
                  <a:srgbClr val="000000">
                    <a:alpha val="43137"/>
                  </a:srgbClr>
                </a:outerShdw>
              </a:effectLst>
            </a:endParaRPr>
          </a:p>
          <a:p>
            <a:endParaRPr lang="pl-PL" sz="2000" b="1" dirty="0">
              <a:solidFill>
                <a:srgbClr val="C00000"/>
              </a:solidFill>
              <a:effectLst>
                <a:outerShdw blurRad="38100" dist="38100" dir="2700000" algn="tl">
                  <a:srgbClr val="000000">
                    <a:alpha val="43137"/>
                  </a:srgbClr>
                </a:outerShdw>
              </a:effectLst>
            </a:endParaRPr>
          </a:p>
          <a:p>
            <a:endParaRPr lang="pl-PL" sz="2000" dirty="0">
              <a:effectLst>
                <a:outerShdw blurRad="38100" dist="38100" dir="2700000" algn="tl">
                  <a:srgbClr val="000000">
                    <a:alpha val="43137"/>
                  </a:srgbClr>
                </a:outerShdw>
              </a:effectLst>
            </a:endParaRPr>
          </a:p>
        </p:txBody>
      </p:sp>
      <p:sp>
        <p:nvSpPr>
          <p:cNvPr id="2" name="Prostokąt 1"/>
          <p:cNvSpPr/>
          <p:nvPr/>
        </p:nvSpPr>
        <p:spPr>
          <a:xfrm>
            <a:off x="245653" y="1180196"/>
            <a:ext cx="8509000" cy="3170099"/>
          </a:xfrm>
          <a:prstGeom prst="rect">
            <a:avLst/>
          </a:prstGeom>
        </p:spPr>
        <p:txBody>
          <a:bodyPr wrap="square">
            <a:spAutoFit/>
          </a:bodyPr>
          <a:lstStyle/>
          <a:p>
            <a:r>
              <a:rPr lang="pl-PL" sz="2000" b="1" dirty="0" smtClean="0">
                <a:effectLst>
                  <a:outerShdw blurRad="38100" dist="38100" dir="2700000" algn="tl">
                    <a:srgbClr val="000000">
                      <a:alpha val="43137"/>
                    </a:srgbClr>
                  </a:outerShdw>
                </a:effectLst>
              </a:rPr>
              <a:t>Komisja wypełnia </a:t>
            </a:r>
            <a:r>
              <a:rPr lang="pl-PL" sz="2000" b="1" dirty="0">
                <a:effectLst>
                  <a:outerShdw blurRad="38100" dist="38100" dir="2700000" algn="tl">
                    <a:srgbClr val="000000">
                      <a:alpha val="43137"/>
                    </a:srgbClr>
                  </a:outerShdw>
                </a:effectLst>
              </a:rPr>
              <a:t>wszystkie pozostałe punkty protokołu głosowania </a:t>
            </a:r>
            <a:endParaRPr lang="pl-PL" sz="2000" b="1" dirty="0" smtClean="0">
              <a:effectLst>
                <a:outerShdw blurRad="38100" dist="38100" dir="2700000" algn="tl">
                  <a:srgbClr val="000000">
                    <a:alpha val="43137"/>
                  </a:srgbClr>
                </a:outerShdw>
              </a:effectLst>
            </a:endParaRPr>
          </a:p>
          <a:p>
            <a:r>
              <a:rPr lang="pl-PL" sz="2000" dirty="0" smtClean="0">
                <a:effectLst>
                  <a:outerShdw blurRad="38100" dist="38100" dir="2700000" algn="tl">
                    <a:srgbClr val="000000">
                      <a:alpha val="43137"/>
                    </a:srgbClr>
                  </a:outerShdw>
                </a:effectLst>
              </a:rPr>
              <a:t>Do </a:t>
            </a:r>
            <a:r>
              <a:rPr lang="pl-PL" sz="2000" dirty="0">
                <a:effectLst>
                  <a:outerShdw blurRad="38100" dist="38100" dir="2700000" algn="tl">
                    <a:srgbClr val="000000">
                      <a:alpha val="43137"/>
                    </a:srgbClr>
                  </a:outerShdw>
                </a:effectLst>
              </a:rPr>
              <a:t>protokołu głosowania w obwodzie mogą wnieść uwagi mężowie zaufania obecni przy pracach komisji oraz członkowie komisji uczestniczący w jej pracach. </a:t>
            </a:r>
            <a:endParaRPr lang="pl-PL" sz="2000" dirty="0" smtClean="0">
              <a:effectLst>
                <a:outerShdw blurRad="38100" dist="38100" dir="2700000" algn="tl">
                  <a:srgbClr val="000000">
                    <a:alpha val="43137"/>
                  </a:srgbClr>
                </a:outerShdw>
              </a:effectLst>
            </a:endParaRPr>
          </a:p>
          <a:p>
            <a:pPr marL="342900" indent="-342900">
              <a:buFont typeface="Arial" panose="020B0604020202020204" pitchFamily="34" charset="0"/>
              <a:buChar char="•"/>
            </a:pPr>
            <a:r>
              <a:rPr lang="pl-PL" sz="2000" dirty="0">
                <a:effectLst>
                  <a:outerShdw blurRad="38100" dist="38100" dir="2700000" algn="tl">
                    <a:srgbClr val="000000">
                      <a:alpha val="43137"/>
                    </a:srgbClr>
                  </a:outerShdw>
                </a:effectLst>
              </a:rPr>
              <a:t>u</a:t>
            </a:r>
            <a:r>
              <a:rPr lang="pl-PL" sz="2000" dirty="0" smtClean="0">
                <a:effectLst>
                  <a:outerShdw blurRad="38100" dist="38100" dir="2700000" algn="tl">
                    <a:srgbClr val="000000">
                      <a:alpha val="43137"/>
                    </a:srgbClr>
                  </a:outerShdw>
                </a:effectLst>
              </a:rPr>
              <a:t>wagi </a:t>
            </a:r>
            <a:r>
              <a:rPr lang="pl-PL" sz="2000" dirty="0">
                <a:effectLst>
                  <a:outerShdw blurRad="38100" dist="38100" dir="2700000" algn="tl">
                    <a:srgbClr val="000000">
                      <a:alpha val="43137"/>
                    </a:srgbClr>
                  </a:outerShdw>
                </a:effectLst>
              </a:rPr>
              <a:t>mężów zaufania wpisuje się bezpośrednio do protokołu </a:t>
            </a:r>
            <a:r>
              <a:rPr lang="pl-PL" sz="2000" b="1" dirty="0">
                <a:effectLst>
                  <a:outerShdw blurRad="38100" dist="38100" dir="2700000" algn="tl">
                    <a:srgbClr val="000000">
                      <a:alpha val="43137"/>
                    </a:srgbClr>
                  </a:outerShdw>
                </a:effectLst>
              </a:rPr>
              <a:t>w punkcie </a:t>
            </a:r>
            <a:r>
              <a:rPr lang="pl-PL" sz="2000" b="1" dirty="0" smtClean="0">
                <a:effectLst>
                  <a:outerShdw blurRad="38100" dist="38100" dir="2700000" algn="tl">
                    <a:srgbClr val="000000">
                      <a:alpha val="43137"/>
                    </a:srgbClr>
                  </a:outerShdw>
                </a:effectLst>
              </a:rPr>
              <a:t>18,</a:t>
            </a:r>
          </a:p>
          <a:p>
            <a:pPr marL="342900" indent="-342900">
              <a:buFont typeface="Arial" panose="020B0604020202020204" pitchFamily="34" charset="0"/>
              <a:buChar char="•"/>
            </a:pPr>
            <a:r>
              <a:rPr lang="pl-PL" sz="2000" dirty="0" smtClean="0">
                <a:effectLst>
                  <a:outerShdw blurRad="38100" dist="38100" dir="2700000" algn="tl">
                    <a:srgbClr val="000000">
                      <a:alpha val="43137"/>
                    </a:srgbClr>
                  </a:outerShdw>
                </a:effectLst>
              </a:rPr>
              <a:t>uwagi </a:t>
            </a:r>
            <a:r>
              <a:rPr lang="pl-PL" sz="2000" dirty="0">
                <a:effectLst>
                  <a:outerShdw blurRad="38100" dist="38100" dir="2700000" algn="tl">
                    <a:srgbClr val="000000">
                      <a:alpha val="43137"/>
                    </a:srgbClr>
                  </a:outerShdw>
                </a:effectLst>
              </a:rPr>
              <a:t>członków komisji w </a:t>
            </a:r>
            <a:r>
              <a:rPr lang="pl-PL" sz="2000" b="1" dirty="0">
                <a:effectLst>
                  <a:outerShdw blurRad="38100" dist="38100" dir="2700000" algn="tl">
                    <a:srgbClr val="000000">
                      <a:alpha val="43137"/>
                    </a:srgbClr>
                  </a:outerShdw>
                </a:effectLst>
              </a:rPr>
              <a:t>punkcie 19, </a:t>
            </a:r>
            <a:r>
              <a:rPr lang="pl-PL" sz="2000" dirty="0">
                <a:effectLst>
                  <a:outerShdw blurRad="38100" dist="38100" dir="2700000" algn="tl">
                    <a:srgbClr val="000000">
                      <a:alpha val="43137"/>
                    </a:srgbClr>
                  </a:outerShdw>
                </a:effectLst>
              </a:rPr>
              <a:t>bądź dołącza w formie załącznika do protokołu. </a:t>
            </a:r>
            <a:endParaRPr lang="pl-PL" sz="2000" dirty="0" smtClean="0">
              <a:effectLst>
                <a:outerShdw blurRad="38100" dist="38100" dir="2700000" algn="tl">
                  <a:srgbClr val="000000">
                    <a:alpha val="43137"/>
                  </a:srgbClr>
                </a:outerShdw>
              </a:effectLst>
            </a:endParaRPr>
          </a:p>
          <a:p>
            <a:pPr marL="342900" indent="-342900">
              <a:buFont typeface="Arial" panose="020B0604020202020204" pitchFamily="34" charset="0"/>
              <a:buChar char="•"/>
            </a:pPr>
            <a:r>
              <a:rPr lang="pl-PL" sz="2000" dirty="0" smtClean="0">
                <a:effectLst>
                  <a:outerShdw blurRad="38100" dist="38100" dir="2700000" algn="tl">
                    <a:srgbClr val="000000">
                      <a:alpha val="43137"/>
                    </a:srgbClr>
                  </a:outerShdw>
                </a:effectLst>
              </a:rPr>
              <a:t>Komisja </a:t>
            </a:r>
            <a:r>
              <a:rPr lang="pl-PL" sz="2000" dirty="0">
                <a:effectLst>
                  <a:outerShdw blurRad="38100" dist="38100" dir="2700000" algn="tl">
                    <a:srgbClr val="000000">
                      <a:alpha val="43137"/>
                    </a:srgbClr>
                  </a:outerShdw>
                </a:effectLst>
              </a:rPr>
              <a:t>ma obowiązek ustosunkować się do wniesionych zarzutów, załączając do protokołu wyjaśnienia. Jeżeli mężowie zaufania i/lub członkowie komisji nie wnieśli uwag, we właściwym punkcie protokołu należy wpisać wyrazy „brak zarzutów”. </a:t>
            </a:r>
          </a:p>
        </p:txBody>
      </p:sp>
    </p:spTree>
    <p:custDataLst>
      <p:tags r:id="rId1"/>
    </p:custDataLst>
    <p:extLst>
      <p:ext uri="{BB962C8B-B14F-4D97-AF65-F5344CB8AC3E}">
        <p14:creationId xmlns:p14="http://schemas.microsoft.com/office/powerpoint/2010/main" val="5484164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897">
        <p15:prstTrans prst="drape"/>
      </p:transition>
    </mc:Choice>
    <mc:Fallback xmlns="">
      <p:transition spd="slow" advTm="20897">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1241798" y="1025328"/>
            <a:ext cx="6543971" cy="1446550"/>
          </a:xfrm>
          <a:prstGeom prst="rect">
            <a:avLst/>
          </a:prstGeom>
          <a:noFill/>
        </p:spPr>
        <p:txBody>
          <a:bodyPr wrap="none" lIns="91440" tIns="45720" rIns="91440" bIns="45720">
            <a:spAutoFit/>
          </a:bodyPr>
          <a:lstStyle/>
          <a:p>
            <a:pPr algn="ctr"/>
            <a:r>
              <a:rPr lang="pl-PL" sz="4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Po sporządzeniu protokołu </a:t>
            </a:r>
          </a:p>
          <a:p>
            <a:pPr algn="ctr"/>
            <a:r>
              <a:rPr lang="pl-PL" sz="4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(brudnopisu)</a:t>
            </a:r>
          </a:p>
        </p:txBody>
      </p:sp>
      <p:sp>
        <p:nvSpPr>
          <p:cNvPr id="2" name="Prostokąt 1"/>
          <p:cNvSpPr/>
          <p:nvPr/>
        </p:nvSpPr>
        <p:spPr>
          <a:xfrm>
            <a:off x="133350" y="2618562"/>
            <a:ext cx="8877300" cy="1815882"/>
          </a:xfrm>
          <a:prstGeom prst="rect">
            <a:avLst/>
          </a:prstGeom>
        </p:spPr>
        <p:txBody>
          <a:bodyPr wrap="square">
            <a:spAutoFit/>
          </a:bodyPr>
          <a:lstStyle/>
          <a:p>
            <a:pPr marL="457200" indent="-457200">
              <a:buFont typeface="Arial" panose="020B0604020202020204" pitchFamily="34" charset="0"/>
              <a:buChar char="•"/>
            </a:pPr>
            <a:r>
              <a:rPr lang="pl-PL" sz="2800" dirty="0" smtClean="0">
                <a:solidFill>
                  <a:srgbClr val="000000"/>
                </a:solidFill>
                <a:effectLst>
                  <a:outerShdw blurRad="38100" dist="38100" dir="2700000" algn="tl">
                    <a:srgbClr val="000000">
                      <a:alpha val="43137"/>
                    </a:srgbClr>
                  </a:outerShdw>
                </a:effectLst>
                <a:latin typeface="Calibri" panose="020F0502020204030204" pitchFamily="34" charset="0"/>
              </a:rPr>
              <a:t>Komisja sprawdza czy nie ma błędów na protokole i nanosi poprawk</a:t>
            </a:r>
            <a:r>
              <a:rPr lang="pl-PL" sz="2800" dirty="0" smtClean="0">
                <a:solidFill>
                  <a:schemeClr val="tx1">
                    <a:lumMod val="95000"/>
                    <a:lumOff val="5000"/>
                  </a:schemeClr>
                </a:solidFill>
                <a:effectLst>
                  <a:outerShdw blurRad="38100" dist="38100" dir="2700000" algn="tl">
                    <a:srgbClr val="000000">
                      <a:alpha val="43137"/>
                    </a:srgbClr>
                  </a:outerShdw>
                </a:effectLst>
                <a:latin typeface="Calibri" panose="020F0502020204030204" pitchFamily="34" charset="0"/>
              </a:rPr>
              <a:t>i.</a:t>
            </a:r>
          </a:p>
          <a:p>
            <a:r>
              <a:rPr lang="pl-PL" sz="2800" dirty="0" smtClean="0">
                <a:solidFill>
                  <a:schemeClr val="tx1">
                    <a:lumMod val="95000"/>
                    <a:lumOff val="5000"/>
                  </a:schemeClr>
                </a:solidFill>
                <a:effectLst>
                  <a:outerShdw blurRad="38100" dist="38100" dir="2700000" algn="tl">
                    <a:srgbClr val="000000">
                      <a:alpha val="43137"/>
                    </a:srgbClr>
                  </a:outerShdw>
                </a:effectLst>
                <a:latin typeface="Calibri" panose="020F0502020204030204" pitchFamily="34" charset="0"/>
              </a:rPr>
              <a:t> </a:t>
            </a:r>
            <a:r>
              <a:rPr lang="pl-PL" sz="2800" i="1" dirty="0" smtClean="0">
                <a:solidFill>
                  <a:srgbClr val="C00000"/>
                </a:solidFill>
                <a:effectLst>
                  <a:outerShdw blurRad="38100" dist="38100" dir="2700000" algn="tl">
                    <a:srgbClr val="000000">
                      <a:alpha val="43137"/>
                    </a:srgbClr>
                  </a:outerShdw>
                </a:effectLst>
                <a:latin typeface="Calibri" panose="020F0502020204030204" pitchFamily="34" charset="0"/>
              </a:rPr>
              <a:t>Bardzo ważne jest sprawdzenie zależności matematycznych</a:t>
            </a:r>
          </a:p>
          <a:p>
            <a:pPr marL="457200" indent="-457200">
              <a:buFont typeface="Arial" panose="020B0604020202020204" pitchFamily="34" charset="0"/>
              <a:buChar char="•"/>
            </a:pPr>
            <a:endParaRPr lang="pl-PL" sz="2800" b="1" i="1" dirty="0">
              <a:solidFill>
                <a:srgbClr val="C00000"/>
              </a:solidFill>
              <a:effectLst>
                <a:outerShdw blurRad="38100" dist="38100" dir="2700000" algn="tl">
                  <a:srgbClr val="000000">
                    <a:alpha val="43137"/>
                  </a:srgbClr>
                </a:outerShdw>
              </a:effectLst>
              <a:latin typeface="Calibri" panose="020F0502020204030204" pitchFamily="34" charset="0"/>
            </a:endParaRPr>
          </a:p>
        </p:txBody>
      </p:sp>
    </p:spTree>
    <p:custDataLst>
      <p:tags r:id="rId1"/>
    </p:custDataLst>
    <p:extLst>
      <p:ext uri="{BB962C8B-B14F-4D97-AF65-F5344CB8AC3E}">
        <p14:creationId xmlns:p14="http://schemas.microsoft.com/office/powerpoint/2010/main" val="38298915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897">
        <p15:prstTrans prst="drape"/>
      </p:transition>
    </mc:Choice>
    <mc:Fallback xmlns="">
      <p:transition spd="slow" advTm="20897">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830469" y="1075527"/>
            <a:ext cx="8656320" cy="584775"/>
          </a:xfrm>
          <a:prstGeom prst="rect">
            <a:avLst/>
          </a:prstGeom>
          <a:noFill/>
        </p:spPr>
        <p:txBody>
          <a:bodyPr wrap="square" lIns="91440" tIns="45720" rIns="91440" bIns="45720">
            <a:spAutoFit/>
          </a:bodyPr>
          <a:lstStyle/>
          <a:p>
            <a:pPr algn="ctr"/>
            <a:r>
              <a:rPr lang="pl-PL" sz="3200" u="sng"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Protokoły (oryginały)</a:t>
            </a:r>
            <a:endParaRPr lang="pl-PL" sz="3200" b="0"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Prostokąt 4"/>
          <p:cNvSpPr/>
          <p:nvPr/>
        </p:nvSpPr>
        <p:spPr>
          <a:xfrm>
            <a:off x="245653" y="578540"/>
            <a:ext cx="8410667" cy="1015663"/>
          </a:xfrm>
          <a:prstGeom prst="rect">
            <a:avLst/>
          </a:prstGeom>
        </p:spPr>
        <p:txBody>
          <a:bodyPr wrap="square">
            <a:spAutoFit/>
          </a:bodyPr>
          <a:lstStyle/>
          <a:p>
            <a:endParaRPr lang="pl-PL" sz="2000" b="1" dirty="0" smtClean="0">
              <a:solidFill>
                <a:srgbClr val="C00000"/>
              </a:solidFill>
              <a:effectLst>
                <a:outerShdw blurRad="38100" dist="38100" dir="2700000" algn="tl">
                  <a:srgbClr val="000000">
                    <a:alpha val="43137"/>
                  </a:srgbClr>
                </a:outerShdw>
              </a:effectLst>
            </a:endParaRPr>
          </a:p>
          <a:p>
            <a:endParaRPr lang="pl-PL" sz="2000" b="1" dirty="0">
              <a:solidFill>
                <a:srgbClr val="C00000"/>
              </a:solidFill>
              <a:effectLst>
                <a:outerShdw blurRad="38100" dist="38100" dir="2700000" algn="tl">
                  <a:srgbClr val="000000">
                    <a:alpha val="43137"/>
                  </a:srgbClr>
                </a:outerShdw>
              </a:effectLst>
            </a:endParaRPr>
          </a:p>
          <a:p>
            <a:endParaRPr lang="pl-PL" sz="2000" dirty="0">
              <a:effectLst>
                <a:outerShdw blurRad="38100" dist="38100" dir="2700000" algn="tl">
                  <a:srgbClr val="000000">
                    <a:alpha val="43137"/>
                  </a:srgbClr>
                </a:outerShdw>
              </a:effectLst>
            </a:endParaRPr>
          </a:p>
        </p:txBody>
      </p:sp>
      <p:sp>
        <p:nvSpPr>
          <p:cNvPr id="2" name="Prostokąt 1"/>
          <p:cNvSpPr/>
          <p:nvPr/>
        </p:nvSpPr>
        <p:spPr>
          <a:xfrm>
            <a:off x="245653" y="2080478"/>
            <a:ext cx="8509000" cy="2616101"/>
          </a:xfrm>
          <a:prstGeom prst="rect">
            <a:avLst/>
          </a:prstGeom>
        </p:spPr>
        <p:txBody>
          <a:bodyPr wrap="square">
            <a:spAutoFit/>
          </a:bodyPr>
          <a:lstStyle/>
          <a:p>
            <a:pPr marL="342900" indent="-342900">
              <a:buFont typeface="Arial" panose="020B0604020202020204" pitchFamily="34" charset="0"/>
              <a:buChar char="•"/>
            </a:pPr>
            <a:r>
              <a:rPr lang="pl-PL" sz="2400" dirty="0" smtClean="0">
                <a:effectLst>
                  <a:outerShdw blurRad="38100" dist="38100" dir="2700000" algn="tl">
                    <a:srgbClr val="000000">
                      <a:alpha val="43137"/>
                    </a:srgbClr>
                  </a:outerShdw>
                </a:effectLst>
              </a:rPr>
              <a:t>Komisja wypełnia protokoły długopisem</a:t>
            </a:r>
          </a:p>
          <a:p>
            <a:pPr marL="342900" indent="-342900">
              <a:buFont typeface="Arial" panose="020B0604020202020204" pitchFamily="34" charset="0"/>
              <a:buChar char="•"/>
            </a:pPr>
            <a:r>
              <a:rPr lang="pl-PL" sz="2400" dirty="0" smtClean="0">
                <a:effectLst>
                  <a:outerShdw blurRad="38100" dist="38100" dir="2700000" algn="tl">
                    <a:srgbClr val="000000">
                      <a:alpha val="43137"/>
                    </a:srgbClr>
                  </a:outerShdw>
                </a:effectLst>
              </a:rPr>
              <a:t>Sporządzamy 4 egzemplarze protokołu</a:t>
            </a:r>
          </a:p>
          <a:p>
            <a:pPr marL="342900" indent="-342900">
              <a:buFont typeface="Arial" panose="020B0604020202020204" pitchFamily="34" charset="0"/>
              <a:buChar char="•"/>
            </a:pPr>
            <a:r>
              <a:rPr lang="pl-PL" sz="2400" b="1" dirty="0" smtClean="0">
                <a:effectLst>
                  <a:outerShdw blurRad="38100" dist="38100" dir="2700000" algn="tl">
                    <a:srgbClr val="000000">
                      <a:alpha val="43137"/>
                    </a:srgbClr>
                  </a:outerShdw>
                </a:effectLst>
              </a:rPr>
              <a:t>Protokoły </a:t>
            </a:r>
            <a:r>
              <a:rPr lang="pl-PL" sz="2400" b="1" dirty="0">
                <a:effectLst>
                  <a:outerShdw blurRad="38100" dist="38100" dir="2700000" algn="tl">
                    <a:srgbClr val="000000">
                      <a:alpha val="43137"/>
                    </a:srgbClr>
                  </a:outerShdw>
                </a:effectLst>
              </a:rPr>
              <a:t>głosowania w obwodzie podpisują i każdą ze stron parafują wszyscy członkowie komisji obecni przy ich </a:t>
            </a:r>
            <a:r>
              <a:rPr lang="pl-PL" sz="2400" b="1" dirty="0" smtClean="0">
                <a:effectLst>
                  <a:outerShdw blurRad="38100" dist="38100" dir="2700000" algn="tl">
                    <a:srgbClr val="000000">
                      <a:alpha val="43137"/>
                    </a:srgbClr>
                  </a:outerShdw>
                </a:effectLst>
              </a:rPr>
              <a:t>sporządzeniu. </a:t>
            </a:r>
          </a:p>
          <a:p>
            <a:pPr marL="342900" indent="-342900">
              <a:buFont typeface="Arial" panose="020B0604020202020204" pitchFamily="34" charset="0"/>
              <a:buChar char="•"/>
            </a:pPr>
            <a:r>
              <a:rPr lang="pl-PL" sz="2400" b="1" dirty="0" smtClean="0">
                <a:effectLst>
                  <a:outerShdw blurRad="38100" dist="38100" dir="2700000" algn="tl">
                    <a:srgbClr val="000000">
                      <a:alpha val="43137"/>
                    </a:srgbClr>
                  </a:outerShdw>
                </a:effectLst>
              </a:rPr>
              <a:t>Protokół </a:t>
            </a:r>
            <a:r>
              <a:rPr lang="pl-PL" sz="2400" b="1" dirty="0">
                <a:effectLst>
                  <a:outerShdw blurRad="38100" dist="38100" dir="2700000" algn="tl">
                    <a:srgbClr val="000000">
                      <a:alpha val="43137"/>
                    </a:srgbClr>
                  </a:outerShdw>
                </a:effectLst>
              </a:rPr>
              <a:t>opatruje się </a:t>
            </a:r>
            <a:r>
              <a:rPr lang="pl-PL" sz="2400" b="1" dirty="0" smtClean="0">
                <a:effectLst>
                  <a:outerShdw blurRad="38100" dist="38100" dir="2700000" algn="tl">
                    <a:srgbClr val="000000">
                      <a:alpha val="43137"/>
                    </a:srgbClr>
                  </a:outerShdw>
                </a:effectLst>
              </a:rPr>
              <a:t>pieczęcią </a:t>
            </a:r>
            <a:r>
              <a:rPr lang="pl-PL" sz="2400" b="1" dirty="0">
                <a:effectLst>
                  <a:outerShdw blurRad="38100" dist="38100" dir="2700000" algn="tl">
                    <a:srgbClr val="000000">
                      <a:alpha val="43137"/>
                    </a:srgbClr>
                  </a:outerShdw>
                </a:effectLst>
              </a:rPr>
              <a:t>komisji.</a:t>
            </a:r>
          </a:p>
          <a:p>
            <a:endParaRPr lang="pl-PL" sz="2000" dirty="0">
              <a:effectLst>
                <a:outerShdw blurRad="38100" dist="38100" dir="2700000" algn="tl">
                  <a:srgbClr val="000000">
                    <a:alpha val="43137"/>
                  </a:srgbClr>
                </a:outerShdw>
              </a:effectLst>
            </a:endParaRPr>
          </a:p>
        </p:txBody>
      </p:sp>
    </p:spTree>
    <p:custDataLst>
      <p:tags r:id="rId1"/>
    </p:custDataLst>
    <p:extLst>
      <p:ext uri="{BB962C8B-B14F-4D97-AF65-F5344CB8AC3E}">
        <p14:creationId xmlns:p14="http://schemas.microsoft.com/office/powerpoint/2010/main" val="42760016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897">
        <p15:prstTrans prst="drape"/>
      </p:transition>
    </mc:Choice>
    <mc:Fallback xmlns="">
      <p:transition spd="slow" advTm="20897">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415235" y="704534"/>
            <a:ext cx="9974469" cy="584775"/>
          </a:xfrm>
          <a:prstGeom prst="rect">
            <a:avLst/>
          </a:prstGeom>
          <a:noFill/>
        </p:spPr>
        <p:txBody>
          <a:bodyPr wrap="square" lIns="91440" tIns="45720" rIns="91440" bIns="45720">
            <a:spAutoFit/>
          </a:bodyPr>
          <a:lstStyle/>
          <a:p>
            <a:pPr algn="ctr"/>
            <a:r>
              <a:rPr lang="pl-PL" sz="3200" u="sng"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Postępowanie z protokołami </a:t>
            </a:r>
            <a:r>
              <a:rPr lang="pl-PL" sz="3200" u="sng"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głosowania </a:t>
            </a:r>
            <a:r>
              <a:rPr lang="pl-PL" sz="3200" u="sng"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w obwodzie</a:t>
            </a:r>
          </a:p>
        </p:txBody>
      </p:sp>
      <p:sp>
        <p:nvSpPr>
          <p:cNvPr id="5" name="Prostokąt 4"/>
          <p:cNvSpPr/>
          <p:nvPr/>
        </p:nvSpPr>
        <p:spPr>
          <a:xfrm>
            <a:off x="245653" y="578540"/>
            <a:ext cx="8410667" cy="1015663"/>
          </a:xfrm>
          <a:prstGeom prst="rect">
            <a:avLst/>
          </a:prstGeom>
        </p:spPr>
        <p:txBody>
          <a:bodyPr wrap="square">
            <a:spAutoFit/>
          </a:bodyPr>
          <a:lstStyle/>
          <a:p>
            <a:endParaRPr lang="pl-PL" sz="2000" b="1" dirty="0" smtClean="0">
              <a:solidFill>
                <a:srgbClr val="C00000"/>
              </a:solidFill>
              <a:effectLst>
                <a:outerShdw blurRad="38100" dist="38100" dir="2700000" algn="tl">
                  <a:srgbClr val="000000">
                    <a:alpha val="43137"/>
                  </a:srgbClr>
                </a:outerShdw>
              </a:effectLst>
            </a:endParaRPr>
          </a:p>
          <a:p>
            <a:endParaRPr lang="pl-PL" sz="2000" b="1" dirty="0">
              <a:solidFill>
                <a:srgbClr val="C00000"/>
              </a:solidFill>
              <a:effectLst>
                <a:outerShdw blurRad="38100" dist="38100" dir="2700000" algn="tl">
                  <a:srgbClr val="000000">
                    <a:alpha val="43137"/>
                  </a:srgbClr>
                </a:outerShdw>
              </a:effectLst>
            </a:endParaRPr>
          </a:p>
          <a:p>
            <a:endParaRPr lang="pl-PL" sz="2000" dirty="0">
              <a:effectLst>
                <a:outerShdw blurRad="38100" dist="38100" dir="2700000" algn="tl">
                  <a:srgbClr val="000000">
                    <a:alpha val="43137"/>
                  </a:srgbClr>
                </a:outerShdw>
              </a:effectLst>
            </a:endParaRPr>
          </a:p>
        </p:txBody>
      </p:sp>
      <p:sp>
        <p:nvSpPr>
          <p:cNvPr id="2" name="Prostokąt 1"/>
          <p:cNvSpPr/>
          <p:nvPr/>
        </p:nvSpPr>
        <p:spPr>
          <a:xfrm>
            <a:off x="147320" y="1289309"/>
            <a:ext cx="8509000" cy="5201424"/>
          </a:xfrm>
          <a:prstGeom prst="rect">
            <a:avLst/>
          </a:prstGeom>
        </p:spPr>
        <p:txBody>
          <a:bodyPr wrap="square">
            <a:spAutoFit/>
          </a:bodyPr>
          <a:lstStyle/>
          <a:p>
            <a:pPr marL="342900" indent="-342900">
              <a:buFont typeface="Arial" panose="020B0604020202020204" pitchFamily="34" charset="0"/>
              <a:buChar char="•"/>
            </a:pPr>
            <a:r>
              <a:rPr lang="pl-PL" sz="2400" dirty="0" smtClean="0">
                <a:effectLst>
                  <a:outerShdw blurRad="38100" dist="38100" dir="2700000" algn="tl">
                    <a:srgbClr val="000000">
                      <a:alpha val="43137"/>
                    </a:srgbClr>
                  </a:outerShdw>
                </a:effectLst>
              </a:rPr>
              <a:t>jeden </a:t>
            </a:r>
            <a:r>
              <a:rPr lang="pl-PL" sz="2400" dirty="0">
                <a:effectLst>
                  <a:outerShdw blurRad="38100" dist="38100" dir="2700000" algn="tl">
                    <a:srgbClr val="000000">
                      <a:alpha val="43137"/>
                    </a:srgbClr>
                  </a:outerShdw>
                </a:effectLst>
              </a:rPr>
              <a:t>egzemplarz protokołu głosowania w obwodzie wywiesza w miejscu łatwo dostępnym </a:t>
            </a:r>
            <a:r>
              <a:rPr lang="pl-PL" sz="2400" dirty="0" smtClean="0">
                <a:effectLst>
                  <a:outerShdw blurRad="38100" dist="38100" dir="2700000" algn="tl">
                    <a:srgbClr val="000000">
                      <a:alpha val="43137"/>
                    </a:srgbClr>
                  </a:outerShdw>
                </a:effectLst>
              </a:rPr>
              <a:t>w lokalu wyborczym</a:t>
            </a:r>
          </a:p>
          <a:p>
            <a:pPr marL="342900" indent="-342900">
              <a:buFont typeface="Arial" panose="020B0604020202020204" pitchFamily="34" charset="0"/>
              <a:buChar char="•"/>
            </a:pPr>
            <a:r>
              <a:rPr lang="pl-PL" sz="2400" dirty="0">
                <a:effectLst>
                  <a:outerShdw blurRad="38100" dist="38100" dir="2700000" algn="tl">
                    <a:srgbClr val="000000">
                      <a:alpha val="43137"/>
                    </a:srgbClr>
                  </a:outerShdw>
                </a:effectLst>
              </a:rPr>
              <a:t>drugi egzemplarz protokołu należy umieścić w kopercie, zakleić, opisać, </a:t>
            </a:r>
            <a:r>
              <a:rPr lang="pl-PL" sz="2400" dirty="0" smtClean="0">
                <a:effectLst>
                  <a:outerShdw blurRad="38100" dist="38100" dir="2700000" algn="tl">
                    <a:srgbClr val="000000">
                      <a:alpha val="43137"/>
                    </a:srgbClr>
                  </a:outerShdw>
                </a:effectLst>
              </a:rPr>
              <a:t>opieczętować i dostarczyć do Powiatowej Komisji ds. Referendum </a:t>
            </a:r>
            <a:r>
              <a:rPr lang="pl-PL" sz="2400" dirty="0" smtClean="0">
                <a:solidFill>
                  <a:schemeClr val="accent6">
                    <a:lumMod val="75000"/>
                  </a:schemeClr>
                </a:solidFill>
                <a:effectLst>
                  <a:outerShdw blurRad="38100" dist="38100" dir="2700000" algn="tl">
                    <a:srgbClr val="000000">
                      <a:alpha val="43137"/>
                    </a:srgbClr>
                  </a:outerShdw>
                </a:effectLst>
              </a:rPr>
              <a:t>(robi to przewodniczący)</a:t>
            </a:r>
          </a:p>
          <a:p>
            <a:pPr marL="342900" indent="-342900">
              <a:buFont typeface="Arial" panose="020B0604020202020204" pitchFamily="34" charset="0"/>
              <a:buChar char="•"/>
            </a:pPr>
            <a:r>
              <a:rPr lang="pl-PL" sz="2400" dirty="0" smtClean="0">
                <a:effectLst>
                  <a:outerShdw blurRad="38100" dist="38100" dir="2700000" algn="tl">
                    <a:srgbClr val="000000">
                      <a:alpha val="43137"/>
                    </a:srgbClr>
                  </a:outerShdw>
                </a:effectLst>
              </a:rPr>
              <a:t>trzeci egzemplarz protokołu oraz inne dokumenty z głosowania (spis osób uprawnionych do udziału w referendum, pakiety zawierające posegregowane karty do głosowania, brudnopisy i pozostałą dokumentację komisji) pakuje w jedną paczkę, którą należy opisać i opieczętować. </a:t>
            </a:r>
          </a:p>
          <a:p>
            <a:pPr marL="342900" indent="-342900">
              <a:buFont typeface="Arial" panose="020B0604020202020204" pitchFamily="34" charset="0"/>
              <a:buChar char="•"/>
            </a:pPr>
            <a:endParaRPr lang="pl-PL" sz="2400" dirty="0" smtClean="0">
              <a:effectLst>
                <a:outerShdw blurRad="38100" dist="38100" dir="2700000" algn="tl">
                  <a:srgbClr val="000000">
                    <a:alpha val="43137"/>
                  </a:srgbClr>
                </a:outerShdw>
              </a:effectLst>
            </a:endParaRPr>
          </a:p>
          <a:p>
            <a:pPr marL="342900" indent="-342900">
              <a:buFont typeface="Arial" panose="020B0604020202020204" pitchFamily="34" charset="0"/>
              <a:buChar char="•"/>
            </a:pPr>
            <a:endParaRPr lang="pl-PL" sz="2400" dirty="0">
              <a:solidFill>
                <a:schemeClr val="accent6">
                  <a:lumMod val="75000"/>
                </a:schemeClr>
              </a:solidFill>
              <a:effectLst>
                <a:outerShdw blurRad="38100" dist="38100" dir="2700000" algn="tl">
                  <a:srgbClr val="000000">
                    <a:alpha val="43137"/>
                  </a:srgbClr>
                </a:outerShdw>
              </a:effectLst>
            </a:endParaRPr>
          </a:p>
          <a:p>
            <a:pPr marL="342900" indent="-342900">
              <a:buFont typeface="Arial" panose="020B0604020202020204" pitchFamily="34" charset="0"/>
              <a:buChar char="•"/>
            </a:pPr>
            <a:endParaRPr lang="pl-PL" sz="2400" dirty="0">
              <a:effectLst>
                <a:outerShdw blurRad="38100" dist="38100" dir="2700000" algn="tl">
                  <a:srgbClr val="000000">
                    <a:alpha val="43137"/>
                  </a:srgbClr>
                </a:outerShdw>
              </a:effectLst>
            </a:endParaRPr>
          </a:p>
          <a:p>
            <a:endParaRPr lang="pl-PL" sz="2000" dirty="0">
              <a:effectLst>
                <a:outerShdw blurRad="38100" dist="38100" dir="2700000" algn="tl">
                  <a:srgbClr val="000000">
                    <a:alpha val="43137"/>
                  </a:srgbClr>
                </a:outerShdw>
              </a:effectLst>
            </a:endParaRPr>
          </a:p>
        </p:txBody>
      </p:sp>
    </p:spTree>
    <p:custDataLst>
      <p:tags r:id="rId1"/>
    </p:custDataLst>
    <p:extLst>
      <p:ext uri="{BB962C8B-B14F-4D97-AF65-F5344CB8AC3E}">
        <p14:creationId xmlns:p14="http://schemas.microsoft.com/office/powerpoint/2010/main" val="25384178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897">
        <p15:prstTrans prst="drape"/>
      </p:transition>
    </mc:Choice>
    <mc:Fallback xmlns="">
      <p:transition spd="slow" advTm="20897">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32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377135" y="1014362"/>
            <a:ext cx="9974469" cy="584775"/>
          </a:xfrm>
          <a:prstGeom prst="rect">
            <a:avLst/>
          </a:prstGeom>
          <a:noFill/>
        </p:spPr>
        <p:txBody>
          <a:bodyPr wrap="square" lIns="91440" tIns="45720" rIns="91440" bIns="45720">
            <a:spAutoFit/>
          </a:bodyPr>
          <a:lstStyle/>
          <a:p>
            <a:pPr algn="ctr"/>
            <a:r>
              <a:rPr lang="pl-PL" sz="3200" u="sng"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Postępowanie z protokołami </a:t>
            </a:r>
            <a:r>
              <a:rPr lang="pl-PL" sz="3200" u="sng"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głosowania </a:t>
            </a:r>
            <a:r>
              <a:rPr lang="pl-PL" sz="3200" u="sng"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w obwodzie</a:t>
            </a:r>
          </a:p>
        </p:txBody>
      </p:sp>
      <p:sp>
        <p:nvSpPr>
          <p:cNvPr id="5" name="Prostokąt 4"/>
          <p:cNvSpPr/>
          <p:nvPr/>
        </p:nvSpPr>
        <p:spPr>
          <a:xfrm>
            <a:off x="245653" y="578540"/>
            <a:ext cx="8410667" cy="1015663"/>
          </a:xfrm>
          <a:prstGeom prst="rect">
            <a:avLst/>
          </a:prstGeom>
        </p:spPr>
        <p:txBody>
          <a:bodyPr wrap="square">
            <a:spAutoFit/>
          </a:bodyPr>
          <a:lstStyle/>
          <a:p>
            <a:endParaRPr lang="pl-PL" sz="2000" b="1" dirty="0" smtClean="0">
              <a:solidFill>
                <a:srgbClr val="C00000"/>
              </a:solidFill>
              <a:effectLst>
                <a:outerShdw blurRad="38100" dist="38100" dir="2700000" algn="tl">
                  <a:srgbClr val="000000">
                    <a:alpha val="43137"/>
                  </a:srgbClr>
                </a:outerShdw>
              </a:effectLst>
            </a:endParaRPr>
          </a:p>
          <a:p>
            <a:endParaRPr lang="pl-PL" sz="2000" b="1" dirty="0">
              <a:solidFill>
                <a:srgbClr val="C00000"/>
              </a:solidFill>
              <a:effectLst>
                <a:outerShdw blurRad="38100" dist="38100" dir="2700000" algn="tl">
                  <a:srgbClr val="000000">
                    <a:alpha val="43137"/>
                  </a:srgbClr>
                </a:outerShdw>
              </a:effectLst>
            </a:endParaRPr>
          </a:p>
          <a:p>
            <a:endParaRPr lang="pl-PL" sz="2000" dirty="0">
              <a:effectLst>
                <a:outerShdw blurRad="38100" dist="38100" dir="2700000" algn="tl">
                  <a:srgbClr val="000000">
                    <a:alpha val="43137"/>
                  </a:srgbClr>
                </a:outerShdw>
              </a:effectLst>
            </a:endParaRPr>
          </a:p>
        </p:txBody>
      </p:sp>
      <p:sp>
        <p:nvSpPr>
          <p:cNvPr id="2" name="Prostokąt 1"/>
          <p:cNvSpPr/>
          <p:nvPr/>
        </p:nvSpPr>
        <p:spPr>
          <a:xfrm>
            <a:off x="147320" y="1289309"/>
            <a:ext cx="8509000" cy="1508105"/>
          </a:xfrm>
          <a:prstGeom prst="rect">
            <a:avLst/>
          </a:prstGeom>
        </p:spPr>
        <p:txBody>
          <a:bodyPr wrap="square">
            <a:spAutoFit/>
          </a:bodyPr>
          <a:lstStyle/>
          <a:p>
            <a:pPr marL="342900" indent="-342900">
              <a:buFont typeface="Arial" panose="020B0604020202020204" pitchFamily="34" charset="0"/>
              <a:buChar char="•"/>
            </a:pPr>
            <a:endParaRPr lang="pl-PL" sz="2400" dirty="0" smtClean="0">
              <a:effectLst>
                <a:outerShdw blurRad="38100" dist="38100" dir="2700000" algn="tl">
                  <a:srgbClr val="000000">
                    <a:alpha val="43137"/>
                  </a:srgbClr>
                </a:outerShdw>
              </a:effectLst>
            </a:endParaRPr>
          </a:p>
          <a:p>
            <a:pPr marL="342900" indent="-342900">
              <a:buFont typeface="Arial" panose="020B0604020202020204" pitchFamily="34" charset="0"/>
              <a:buChar char="•"/>
            </a:pPr>
            <a:endParaRPr lang="pl-PL" sz="2400" dirty="0">
              <a:solidFill>
                <a:schemeClr val="accent6">
                  <a:lumMod val="75000"/>
                </a:schemeClr>
              </a:solidFill>
              <a:effectLst>
                <a:outerShdw blurRad="38100" dist="38100" dir="2700000" algn="tl">
                  <a:srgbClr val="000000">
                    <a:alpha val="43137"/>
                  </a:srgbClr>
                </a:outerShdw>
              </a:effectLst>
            </a:endParaRPr>
          </a:p>
          <a:p>
            <a:pPr marL="342900" indent="-342900">
              <a:buFont typeface="Arial" panose="020B0604020202020204" pitchFamily="34" charset="0"/>
              <a:buChar char="•"/>
            </a:pPr>
            <a:endParaRPr lang="pl-PL" sz="2400" dirty="0">
              <a:effectLst>
                <a:outerShdw blurRad="38100" dist="38100" dir="2700000" algn="tl">
                  <a:srgbClr val="000000">
                    <a:alpha val="43137"/>
                  </a:srgbClr>
                </a:outerShdw>
              </a:effectLst>
            </a:endParaRPr>
          </a:p>
          <a:p>
            <a:endParaRPr lang="pl-PL" sz="2000" dirty="0">
              <a:effectLst>
                <a:outerShdw blurRad="38100" dist="38100" dir="2700000" algn="tl">
                  <a:srgbClr val="000000">
                    <a:alpha val="43137"/>
                  </a:srgbClr>
                </a:outerShdw>
              </a:effectLst>
            </a:endParaRPr>
          </a:p>
        </p:txBody>
      </p:sp>
      <p:sp>
        <p:nvSpPr>
          <p:cNvPr id="6" name="Prostokąt 5"/>
          <p:cNvSpPr/>
          <p:nvPr/>
        </p:nvSpPr>
        <p:spPr>
          <a:xfrm>
            <a:off x="415833" y="1757269"/>
            <a:ext cx="8557987" cy="1815882"/>
          </a:xfrm>
          <a:prstGeom prst="rect">
            <a:avLst/>
          </a:prstGeom>
        </p:spPr>
        <p:txBody>
          <a:bodyPr wrap="square">
            <a:spAutoFit/>
          </a:bodyPr>
          <a:lstStyle/>
          <a:p>
            <a:r>
              <a:rPr lang="pl-PL" sz="2800" dirty="0">
                <a:solidFill>
                  <a:schemeClr val="accent6">
                    <a:lumMod val="75000"/>
                  </a:schemeClr>
                </a:solidFill>
                <a:effectLst>
                  <a:outerShdw blurRad="38100" dist="38100" dir="2700000" algn="tl">
                    <a:srgbClr val="000000">
                      <a:alpha val="43137"/>
                    </a:srgbClr>
                  </a:outerShdw>
                </a:effectLst>
              </a:rPr>
              <a:t>Paczkę z dokumentami oraz pieczęć Przewodniczący Obwodowej Komisji do Spraw Referendum przekazuje w depozyt burmistrzowi </a:t>
            </a:r>
            <a:endParaRPr lang="pl-PL" sz="2800" dirty="0" smtClean="0">
              <a:solidFill>
                <a:schemeClr val="accent6">
                  <a:lumMod val="75000"/>
                </a:schemeClr>
              </a:solidFill>
              <a:effectLst>
                <a:outerShdw blurRad="38100" dist="38100" dir="2700000" algn="tl">
                  <a:srgbClr val="000000">
                    <a:alpha val="43137"/>
                  </a:srgbClr>
                </a:outerShdw>
              </a:effectLst>
            </a:endParaRPr>
          </a:p>
          <a:p>
            <a:endParaRPr lang="pl-PL" sz="2800" dirty="0">
              <a:solidFill>
                <a:schemeClr val="accent6">
                  <a:lumMod val="75000"/>
                </a:schemeClr>
              </a:solidFill>
              <a:effectLst>
                <a:outerShdw blurRad="38100" dist="38100" dir="2700000" algn="tl">
                  <a:srgbClr val="000000">
                    <a:alpha val="43137"/>
                  </a:srgbClr>
                </a:outerShdw>
              </a:effectLst>
            </a:endParaRPr>
          </a:p>
        </p:txBody>
      </p:sp>
      <p:pic>
        <p:nvPicPr>
          <p:cNvPr id="7" name="Picture 2" descr="Znalezione obrazy dla zapytania znak zapytan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6577" y="2797414"/>
            <a:ext cx="2952750" cy="3219451"/>
          </a:xfrm>
          <a:prstGeom prst="rect">
            <a:avLst/>
          </a:prstGeom>
          <a:noFill/>
          <a:extLst>
            <a:ext uri="{909E8E84-426E-40DD-AFC4-6F175D3DCCD1}">
              <a14:hiddenFill xmlns:a14="http://schemas.microsoft.com/office/drawing/2010/main">
                <a:solidFill>
                  <a:srgbClr val="FFFFFF"/>
                </a:solidFill>
              </a14:hiddenFill>
            </a:ext>
          </a:extLst>
        </p:spPr>
      </p:pic>
      <p:sp>
        <p:nvSpPr>
          <p:cNvPr id="8" name="Prostokąt 7"/>
          <p:cNvSpPr/>
          <p:nvPr/>
        </p:nvSpPr>
        <p:spPr>
          <a:xfrm>
            <a:off x="415833" y="3837559"/>
            <a:ext cx="6353278" cy="523220"/>
          </a:xfrm>
          <a:prstGeom prst="rect">
            <a:avLst/>
          </a:prstGeom>
        </p:spPr>
        <p:txBody>
          <a:bodyPr wrap="none">
            <a:spAutoFit/>
          </a:bodyPr>
          <a:lstStyle/>
          <a:p>
            <a:r>
              <a:rPr lang="pl-PL" sz="2800" b="1" dirty="0" smtClean="0">
                <a:solidFill>
                  <a:srgbClr val="002060"/>
                </a:solidFill>
                <a:effectLst>
                  <a:outerShdw blurRad="38100" dist="38100" dir="2700000" algn="tl">
                    <a:srgbClr val="000000">
                      <a:alpha val="43137"/>
                    </a:srgbClr>
                  </a:outerShdw>
                </a:effectLst>
              </a:rPr>
              <a:t>Co z czwartym egzemplarzem protokołu ?</a:t>
            </a:r>
            <a:endParaRPr lang="pl-PL" sz="2800" b="1" dirty="0">
              <a:solidFill>
                <a:srgbClr val="002060"/>
              </a:solidFill>
            </a:endParaRPr>
          </a:p>
        </p:txBody>
      </p:sp>
    </p:spTree>
    <p:custDataLst>
      <p:tags r:id="rId1"/>
    </p:custDataLst>
    <p:extLst>
      <p:ext uri="{BB962C8B-B14F-4D97-AF65-F5344CB8AC3E}">
        <p14:creationId xmlns:p14="http://schemas.microsoft.com/office/powerpoint/2010/main" val="15201313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897">
        <p15:prstTrans prst="drape"/>
      </p:transition>
    </mc:Choice>
    <mc:Fallback xmlns="">
      <p:transition spd="slow" advTm="20897">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ciek\Desktop\projekty marcina\TB_tlo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32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47664" y="4581128"/>
            <a:ext cx="8672458" cy="923330"/>
          </a:xfrm>
          <a:prstGeom prst="rect">
            <a:avLst/>
          </a:prstGeom>
        </p:spPr>
        <p:txBody>
          <a:bodyPr wrap="square">
            <a:spAutoFit/>
          </a:bodyPr>
          <a:lstStyle/>
          <a:p>
            <a:pPr algn="ctr"/>
            <a:r>
              <a:rPr lang="pl-PL" sz="5400" b="1" dirty="0">
                <a:solidFill>
                  <a:srgbClr val="FF0000"/>
                </a:solidFill>
                <a:effectLst>
                  <a:outerShdw blurRad="38100" dist="38100" dir="2700000" algn="tl">
                    <a:srgbClr val="000000">
                      <a:alpha val="43137"/>
                    </a:srgbClr>
                  </a:outerShdw>
                </a:effectLst>
              </a:rPr>
              <a:t> </a:t>
            </a:r>
            <a:endParaRPr lang="pl-PL" sz="1200" b="1" dirty="0">
              <a:solidFill>
                <a:srgbClr val="FF0000"/>
              </a:solidFill>
              <a:effectLst>
                <a:outerShdw blurRad="38100" dist="38100" dir="2700000" algn="tl">
                  <a:srgbClr val="000000">
                    <a:alpha val="43137"/>
                  </a:srgbClr>
                </a:outerShdw>
              </a:effectLst>
            </a:endParaRPr>
          </a:p>
        </p:txBody>
      </p:sp>
      <p:sp>
        <p:nvSpPr>
          <p:cNvPr id="3" name="Prostokąt 2"/>
          <p:cNvSpPr/>
          <p:nvPr/>
        </p:nvSpPr>
        <p:spPr>
          <a:xfrm>
            <a:off x="-377135" y="1014362"/>
            <a:ext cx="9974469" cy="584775"/>
          </a:xfrm>
          <a:prstGeom prst="rect">
            <a:avLst/>
          </a:prstGeom>
          <a:noFill/>
        </p:spPr>
        <p:txBody>
          <a:bodyPr wrap="square" lIns="91440" tIns="45720" rIns="91440" bIns="45720">
            <a:spAutoFit/>
          </a:bodyPr>
          <a:lstStyle/>
          <a:p>
            <a:pPr algn="ctr"/>
            <a:r>
              <a:rPr lang="pl-PL" sz="3200" u="sng"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Więcej informacji</a:t>
            </a:r>
            <a:endParaRPr lang="pl-PL" sz="3200" u="sng"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Prostokąt 4"/>
          <p:cNvSpPr/>
          <p:nvPr/>
        </p:nvSpPr>
        <p:spPr>
          <a:xfrm>
            <a:off x="245653" y="578540"/>
            <a:ext cx="8410667" cy="1015663"/>
          </a:xfrm>
          <a:prstGeom prst="rect">
            <a:avLst/>
          </a:prstGeom>
        </p:spPr>
        <p:txBody>
          <a:bodyPr wrap="square">
            <a:spAutoFit/>
          </a:bodyPr>
          <a:lstStyle/>
          <a:p>
            <a:endParaRPr lang="pl-PL" sz="2000" b="1" dirty="0" smtClean="0">
              <a:solidFill>
                <a:srgbClr val="C00000"/>
              </a:solidFill>
              <a:effectLst>
                <a:outerShdw blurRad="38100" dist="38100" dir="2700000" algn="tl">
                  <a:srgbClr val="000000">
                    <a:alpha val="43137"/>
                  </a:srgbClr>
                </a:outerShdw>
              </a:effectLst>
            </a:endParaRPr>
          </a:p>
          <a:p>
            <a:endParaRPr lang="pl-PL" sz="2000" b="1" dirty="0">
              <a:solidFill>
                <a:srgbClr val="C00000"/>
              </a:solidFill>
              <a:effectLst>
                <a:outerShdw blurRad="38100" dist="38100" dir="2700000" algn="tl">
                  <a:srgbClr val="000000">
                    <a:alpha val="43137"/>
                  </a:srgbClr>
                </a:outerShdw>
              </a:effectLst>
            </a:endParaRPr>
          </a:p>
          <a:p>
            <a:endParaRPr lang="pl-PL" sz="2000" dirty="0">
              <a:effectLst>
                <a:outerShdw blurRad="38100" dist="38100" dir="2700000" algn="tl">
                  <a:srgbClr val="000000">
                    <a:alpha val="43137"/>
                  </a:srgbClr>
                </a:outerShdw>
              </a:effectLst>
            </a:endParaRPr>
          </a:p>
        </p:txBody>
      </p:sp>
      <p:sp>
        <p:nvSpPr>
          <p:cNvPr id="2" name="Prostokąt 1"/>
          <p:cNvSpPr/>
          <p:nvPr/>
        </p:nvSpPr>
        <p:spPr>
          <a:xfrm>
            <a:off x="147320" y="1289309"/>
            <a:ext cx="8509000" cy="1508105"/>
          </a:xfrm>
          <a:prstGeom prst="rect">
            <a:avLst/>
          </a:prstGeom>
        </p:spPr>
        <p:txBody>
          <a:bodyPr wrap="square">
            <a:spAutoFit/>
          </a:bodyPr>
          <a:lstStyle/>
          <a:p>
            <a:pPr marL="342900" indent="-342900">
              <a:buFont typeface="Arial" panose="020B0604020202020204" pitchFamily="34" charset="0"/>
              <a:buChar char="•"/>
            </a:pPr>
            <a:endParaRPr lang="pl-PL" sz="2400" dirty="0" smtClean="0">
              <a:effectLst>
                <a:outerShdw blurRad="38100" dist="38100" dir="2700000" algn="tl">
                  <a:srgbClr val="000000">
                    <a:alpha val="43137"/>
                  </a:srgbClr>
                </a:outerShdw>
              </a:effectLst>
            </a:endParaRPr>
          </a:p>
          <a:p>
            <a:pPr marL="342900" indent="-342900">
              <a:buFont typeface="Arial" panose="020B0604020202020204" pitchFamily="34" charset="0"/>
              <a:buChar char="•"/>
            </a:pPr>
            <a:endParaRPr lang="pl-PL" sz="2400" dirty="0">
              <a:solidFill>
                <a:schemeClr val="accent6">
                  <a:lumMod val="75000"/>
                </a:schemeClr>
              </a:solidFill>
              <a:effectLst>
                <a:outerShdw blurRad="38100" dist="38100" dir="2700000" algn="tl">
                  <a:srgbClr val="000000">
                    <a:alpha val="43137"/>
                  </a:srgbClr>
                </a:outerShdw>
              </a:effectLst>
            </a:endParaRPr>
          </a:p>
          <a:p>
            <a:pPr marL="342900" indent="-342900">
              <a:buFont typeface="Arial" panose="020B0604020202020204" pitchFamily="34" charset="0"/>
              <a:buChar char="•"/>
            </a:pPr>
            <a:endParaRPr lang="pl-PL" sz="2400" dirty="0">
              <a:effectLst>
                <a:outerShdw blurRad="38100" dist="38100" dir="2700000" algn="tl">
                  <a:srgbClr val="000000">
                    <a:alpha val="43137"/>
                  </a:srgbClr>
                </a:outerShdw>
              </a:effectLst>
            </a:endParaRPr>
          </a:p>
          <a:p>
            <a:endParaRPr lang="pl-PL" sz="2000" dirty="0">
              <a:effectLst>
                <a:outerShdw blurRad="38100" dist="38100" dir="2700000" algn="tl">
                  <a:srgbClr val="000000">
                    <a:alpha val="43137"/>
                  </a:srgbClr>
                </a:outerShdw>
              </a:effectLst>
            </a:endParaRPr>
          </a:p>
        </p:txBody>
      </p:sp>
      <p:sp>
        <p:nvSpPr>
          <p:cNvPr id="6" name="Prostokąt 5"/>
          <p:cNvSpPr/>
          <p:nvPr/>
        </p:nvSpPr>
        <p:spPr>
          <a:xfrm>
            <a:off x="251340" y="2244060"/>
            <a:ext cx="8557987" cy="1969770"/>
          </a:xfrm>
          <a:prstGeom prst="rect">
            <a:avLst/>
          </a:prstGeom>
        </p:spPr>
        <p:txBody>
          <a:bodyPr wrap="square">
            <a:spAutoFit/>
          </a:bodyPr>
          <a:lstStyle/>
          <a:p>
            <a:pPr algn="ctr"/>
            <a:r>
              <a:rPr lang="pl-PL" sz="5400" b="1" dirty="0" smtClean="0">
                <a:solidFill>
                  <a:srgbClr val="002060"/>
                </a:solidFill>
                <a:effectLst>
                  <a:outerShdw blurRad="38100" dist="38100" dir="2700000" algn="tl">
                    <a:srgbClr val="000000">
                      <a:alpha val="43137"/>
                    </a:srgbClr>
                  </a:outerShdw>
                </a:effectLst>
              </a:rPr>
              <a:t>bip.michalowo.eu</a:t>
            </a:r>
          </a:p>
          <a:p>
            <a:pPr algn="ctr"/>
            <a:r>
              <a:rPr lang="pl-PL" sz="4000" dirty="0" smtClean="0">
                <a:solidFill>
                  <a:srgbClr val="002060"/>
                </a:solidFill>
                <a:effectLst>
                  <a:outerShdw blurRad="38100" dist="38100" dir="2700000" algn="tl">
                    <a:srgbClr val="000000">
                      <a:alpha val="43137"/>
                    </a:srgbClr>
                  </a:outerShdw>
                </a:effectLst>
              </a:rPr>
              <a:t>zakładka WYBORY</a:t>
            </a:r>
          </a:p>
          <a:p>
            <a:endParaRPr lang="pl-PL" sz="2800" dirty="0">
              <a:solidFill>
                <a:schemeClr val="accent6">
                  <a:lumMod val="75000"/>
                </a:schemeClr>
              </a:solidFill>
              <a:effectLst>
                <a:outerShdw blurRad="38100" dist="38100" dir="2700000" algn="tl">
                  <a:srgbClr val="000000">
                    <a:alpha val="43137"/>
                  </a:srgbClr>
                </a:outerShdw>
              </a:effectLst>
            </a:endParaRPr>
          </a:p>
        </p:txBody>
      </p:sp>
    </p:spTree>
    <p:custDataLst>
      <p:tags r:id="rId1"/>
    </p:custDataLst>
    <p:extLst>
      <p:ext uri="{BB962C8B-B14F-4D97-AF65-F5344CB8AC3E}">
        <p14:creationId xmlns:p14="http://schemas.microsoft.com/office/powerpoint/2010/main" val="37192691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897">
        <p15:prstTrans prst="drape"/>
      </p:transition>
    </mc:Choice>
    <mc:Fallback xmlns="">
      <p:transition spd="slow" advTm="20897">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endParaRPr lang="pl-PL"/>
          </a:p>
        </p:txBody>
      </p:sp>
      <p:pic>
        <p:nvPicPr>
          <p:cNvPr id="4098" name="Picture 2" descr="http://pliki.portalsamorzadowy.pl/i/09/13/54/091354_9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26" y="-1"/>
            <a:ext cx="9255125" cy="6941345"/>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571856" y="3195935"/>
            <a:ext cx="6000297" cy="923330"/>
          </a:xfrm>
          <a:prstGeom prst="rect">
            <a:avLst/>
          </a:prstGeom>
          <a:noFill/>
        </p:spPr>
        <p:txBody>
          <a:bodyPr wrap="none" lIns="91440" tIns="45720" rIns="91440" bIns="45720">
            <a:spAutoFit/>
          </a:bodyPr>
          <a:lstStyle/>
          <a:p>
            <a:pPr algn="ctr"/>
            <a:r>
              <a:rPr lang="pl-PL" sz="5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Dziękuję za uwagę…</a:t>
            </a:r>
            <a:endParaRPr lang="pl-PL"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42691292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
</p:tagLst>
</file>

<file path=ppt/tags/tag2.xml><?xml version="1.0" encoding="utf-8"?>
<p:tagLst xmlns:a="http://schemas.openxmlformats.org/drawingml/2006/main" xmlns:r="http://schemas.openxmlformats.org/officeDocument/2006/relationships" xmlns:p="http://schemas.openxmlformats.org/presentationml/2006/main">
  <p:tag name="TIMING" val="|1"/>
</p:tagLst>
</file>

<file path=ppt/tags/tag3.xml><?xml version="1.0" encoding="utf-8"?>
<p:tagLst xmlns:a="http://schemas.openxmlformats.org/drawingml/2006/main" xmlns:r="http://schemas.openxmlformats.org/officeDocument/2006/relationships" xmlns:p="http://schemas.openxmlformats.org/presentationml/2006/main">
  <p:tag name="TIMING" val="|1"/>
</p:tagLst>
</file>

<file path=ppt/tags/tag4.xml><?xml version="1.0" encoding="utf-8"?>
<p:tagLst xmlns:a="http://schemas.openxmlformats.org/drawingml/2006/main" xmlns:r="http://schemas.openxmlformats.org/officeDocument/2006/relationships" xmlns:p="http://schemas.openxmlformats.org/presentationml/2006/main">
  <p:tag name="TIMING" val="|1"/>
</p:tagLst>
</file>

<file path=ppt/tags/tag5.xml><?xml version="1.0" encoding="utf-8"?>
<p:tagLst xmlns:a="http://schemas.openxmlformats.org/drawingml/2006/main" xmlns:r="http://schemas.openxmlformats.org/officeDocument/2006/relationships" xmlns:p="http://schemas.openxmlformats.org/presentationml/2006/main">
  <p:tag name="TIMING" val="|1"/>
</p:tagLst>
</file>

<file path=ppt/tags/tag6.xml><?xml version="1.0" encoding="utf-8"?>
<p:tagLst xmlns:a="http://schemas.openxmlformats.org/drawingml/2006/main" xmlns:r="http://schemas.openxmlformats.org/officeDocument/2006/relationships" xmlns:p="http://schemas.openxmlformats.org/presentationml/2006/main">
  <p:tag name="TIMING" val="|1"/>
</p:tagLst>
</file>

<file path=ppt/tags/tag7.xml><?xml version="1.0" encoding="utf-8"?>
<p:tagLst xmlns:a="http://schemas.openxmlformats.org/drawingml/2006/main" xmlns:r="http://schemas.openxmlformats.org/officeDocument/2006/relationships" xmlns:p="http://schemas.openxmlformats.org/presentationml/2006/main">
  <p:tag name="TIMING" val="|1"/>
</p:tagLst>
</file>

<file path=ppt/tags/tag8.xml><?xml version="1.0" encoding="utf-8"?>
<p:tagLst xmlns:a="http://schemas.openxmlformats.org/drawingml/2006/main" xmlns:r="http://schemas.openxmlformats.org/officeDocument/2006/relationships" xmlns:p="http://schemas.openxmlformats.org/presentationml/2006/main">
  <p:tag name="TIMING" val="|1"/>
</p:tagLst>
</file>

<file path=ppt/tags/tag9.xml><?xml version="1.0" encoding="utf-8"?>
<p:tagLst xmlns:a="http://schemas.openxmlformats.org/drawingml/2006/main" xmlns:r="http://schemas.openxmlformats.org/officeDocument/2006/relationships" xmlns:p="http://schemas.openxmlformats.org/presentationml/2006/main">
  <p:tag name="TIMING" val="|1"/>
</p:tagLst>
</file>

<file path=ppt/tags/tag10.xml><?xml version="1.0" encoding="utf-8"?>
<p:tagLst xmlns:a="http://schemas.openxmlformats.org/drawingml/2006/main" xmlns:r="http://schemas.openxmlformats.org/officeDocument/2006/relationships" xmlns:p="http://schemas.openxmlformats.org/presentationml/2006/main">
  <p:tag name="TIMING" val="|1"/>
</p:tagLst>
</file>

<file path=ppt/tags/tag11.xml><?xml version="1.0" encoding="utf-8"?>
<p:tagLst xmlns:a="http://schemas.openxmlformats.org/drawingml/2006/main" xmlns:r="http://schemas.openxmlformats.org/officeDocument/2006/relationships" xmlns:p="http://schemas.openxmlformats.org/presentationml/2006/main">
  <p:tag name="TIMING" val="|1"/>
</p:tagLst>
</file>

<file path=ppt/tags/tag12.xml><?xml version="1.0" encoding="utf-8"?>
<p:tagLst xmlns:a="http://schemas.openxmlformats.org/drawingml/2006/main" xmlns:r="http://schemas.openxmlformats.org/officeDocument/2006/relationships" xmlns:p="http://schemas.openxmlformats.org/presentationml/2006/main">
  <p:tag name="TIMING" val="|1"/>
</p:tagLst>
</file>

<file path=ppt/tags/tag13.xml><?xml version="1.0" encoding="utf-8"?>
<p:tagLst xmlns:a="http://schemas.openxmlformats.org/drawingml/2006/main" xmlns:r="http://schemas.openxmlformats.org/officeDocument/2006/relationships" xmlns:p="http://schemas.openxmlformats.org/presentationml/2006/main">
  <p:tag name="TIMING" val="|1"/>
</p:tagLst>
</file>

<file path=ppt/tags/tag14.xml><?xml version="1.0" encoding="utf-8"?>
<p:tagLst xmlns:a="http://schemas.openxmlformats.org/drawingml/2006/main" xmlns:r="http://schemas.openxmlformats.org/officeDocument/2006/relationships" xmlns:p="http://schemas.openxmlformats.org/presentationml/2006/main">
  <p:tag name="TIMING" val="|1"/>
</p:tagLst>
</file>

<file path=ppt/tags/tag15.xml><?xml version="1.0" encoding="utf-8"?>
<p:tagLst xmlns:a="http://schemas.openxmlformats.org/drawingml/2006/main" xmlns:r="http://schemas.openxmlformats.org/officeDocument/2006/relationships" xmlns:p="http://schemas.openxmlformats.org/presentationml/2006/main">
  <p:tag name="TIMING" val="|1"/>
</p:tagLst>
</file>

<file path=ppt/tags/tag16.xml><?xml version="1.0" encoding="utf-8"?>
<p:tagLst xmlns:a="http://schemas.openxmlformats.org/drawingml/2006/main" xmlns:r="http://schemas.openxmlformats.org/officeDocument/2006/relationships" xmlns:p="http://schemas.openxmlformats.org/presentationml/2006/main">
  <p:tag name="TIMING" val="|1"/>
</p:tagLst>
</file>

<file path=ppt/tags/tag17.xml><?xml version="1.0" encoding="utf-8"?>
<p:tagLst xmlns:a="http://schemas.openxmlformats.org/drawingml/2006/main" xmlns:r="http://schemas.openxmlformats.org/officeDocument/2006/relationships" xmlns:p="http://schemas.openxmlformats.org/presentationml/2006/main">
  <p:tag name="TIMING" val="|1"/>
</p:tagLst>
</file>

<file path=ppt/tags/tag18.xml><?xml version="1.0" encoding="utf-8"?>
<p:tagLst xmlns:a="http://schemas.openxmlformats.org/drawingml/2006/main" xmlns:r="http://schemas.openxmlformats.org/officeDocument/2006/relationships" xmlns:p="http://schemas.openxmlformats.org/presentationml/2006/main">
  <p:tag name="TIMING" val="|1"/>
</p:tagLst>
</file>

<file path=ppt/tags/tag19.xml><?xml version="1.0" encoding="utf-8"?>
<p:tagLst xmlns:a="http://schemas.openxmlformats.org/drawingml/2006/main" xmlns:r="http://schemas.openxmlformats.org/officeDocument/2006/relationships" xmlns:p="http://schemas.openxmlformats.org/presentationml/2006/main">
  <p:tag name="TIMING" val="|1"/>
</p:tagLst>
</file>

<file path=ppt/tags/tag20.xml><?xml version="1.0" encoding="utf-8"?>
<p:tagLst xmlns:a="http://schemas.openxmlformats.org/drawingml/2006/main" xmlns:r="http://schemas.openxmlformats.org/officeDocument/2006/relationships" xmlns:p="http://schemas.openxmlformats.org/presentationml/2006/main">
  <p:tag name="TIMING" val="|1"/>
</p:tagLst>
</file>

<file path=ppt/tags/tag21.xml><?xml version="1.0" encoding="utf-8"?>
<p:tagLst xmlns:a="http://schemas.openxmlformats.org/drawingml/2006/main" xmlns:r="http://schemas.openxmlformats.org/officeDocument/2006/relationships" xmlns:p="http://schemas.openxmlformats.org/presentationml/2006/main">
  <p:tag name="TIMING" val="|1"/>
</p:tagLst>
</file>

<file path=ppt/tags/tag22.xml><?xml version="1.0" encoding="utf-8"?>
<p:tagLst xmlns:a="http://schemas.openxmlformats.org/drawingml/2006/main" xmlns:r="http://schemas.openxmlformats.org/officeDocument/2006/relationships" xmlns:p="http://schemas.openxmlformats.org/presentationml/2006/main">
  <p:tag name="TIMING" val="|1"/>
</p:tagLst>
</file>

<file path=ppt/tags/tag23.xml><?xml version="1.0" encoding="utf-8"?>
<p:tagLst xmlns:a="http://schemas.openxmlformats.org/drawingml/2006/main" xmlns:r="http://schemas.openxmlformats.org/officeDocument/2006/relationships" xmlns:p="http://schemas.openxmlformats.org/presentationml/2006/main">
  <p:tag name="TIMING" val="|1"/>
</p:tagLst>
</file>

<file path=ppt/tags/tag24.xml><?xml version="1.0" encoding="utf-8"?>
<p:tagLst xmlns:a="http://schemas.openxmlformats.org/drawingml/2006/main" xmlns:r="http://schemas.openxmlformats.org/officeDocument/2006/relationships" xmlns:p="http://schemas.openxmlformats.org/presentationml/2006/main">
  <p:tag name="TIMING" val="|1"/>
</p:tagLst>
</file>

<file path=ppt/tags/tag25.xml><?xml version="1.0" encoding="utf-8"?>
<p:tagLst xmlns:a="http://schemas.openxmlformats.org/drawingml/2006/main" xmlns:r="http://schemas.openxmlformats.org/officeDocument/2006/relationships" xmlns:p="http://schemas.openxmlformats.org/presentationml/2006/main">
  <p:tag name="TIMING" val="|1"/>
</p:tagLst>
</file>

<file path=ppt/tags/tag26.xml><?xml version="1.0" encoding="utf-8"?>
<p:tagLst xmlns:a="http://schemas.openxmlformats.org/drawingml/2006/main" xmlns:r="http://schemas.openxmlformats.org/officeDocument/2006/relationships" xmlns:p="http://schemas.openxmlformats.org/presentationml/2006/main">
  <p:tag name="TIMING" val="|1"/>
</p:tagLst>
</file>

<file path=ppt/tags/tag27.xml><?xml version="1.0" encoding="utf-8"?>
<p:tagLst xmlns:a="http://schemas.openxmlformats.org/drawingml/2006/main" xmlns:r="http://schemas.openxmlformats.org/officeDocument/2006/relationships" xmlns:p="http://schemas.openxmlformats.org/presentationml/2006/main">
  <p:tag name="TIMING" val="|1"/>
</p:tagLst>
</file>

<file path=ppt/tags/tag28.xml><?xml version="1.0" encoding="utf-8"?>
<p:tagLst xmlns:a="http://schemas.openxmlformats.org/drawingml/2006/main" xmlns:r="http://schemas.openxmlformats.org/officeDocument/2006/relationships" xmlns:p="http://schemas.openxmlformats.org/presentationml/2006/main">
  <p:tag name="TIMING" val="|1"/>
</p:tagLst>
</file>

<file path=ppt/tags/tag29.xml><?xml version="1.0" encoding="utf-8"?>
<p:tagLst xmlns:a="http://schemas.openxmlformats.org/drawingml/2006/main" xmlns:r="http://schemas.openxmlformats.org/officeDocument/2006/relationships" xmlns:p="http://schemas.openxmlformats.org/presentationml/2006/main">
  <p:tag name="TIMING" val="|1"/>
</p:tagLst>
</file>

<file path=ppt/tags/tag30.xml><?xml version="1.0" encoding="utf-8"?>
<p:tagLst xmlns:a="http://schemas.openxmlformats.org/drawingml/2006/main" xmlns:r="http://schemas.openxmlformats.org/officeDocument/2006/relationships" xmlns:p="http://schemas.openxmlformats.org/presentationml/2006/main">
  <p:tag name="TIMING" val="|1"/>
</p:tagLst>
</file>

<file path=ppt/tags/tag31.xml><?xml version="1.0" encoding="utf-8"?>
<p:tagLst xmlns:a="http://schemas.openxmlformats.org/drawingml/2006/main" xmlns:r="http://schemas.openxmlformats.org/officeDocument/2006/relationships" xmlns:p="http://schemas.openxmlformats.org/presentationml/2006/main">
  <p:tag name="TIMING" val="|1"/>
</p:tagLst>
</file>

<file path=ppt/tags/tag32.xml><?xml version="1.0" encoding="utf-8"?>
<p:tagLst xmlns:a="http://schemas.openxmlformats.org/drawingml/2006/main" xmlns:r="http://schemas.openxmlformats.org/officeDocument/2006/relationships" xmlns:p="http://schemas.openxmlformats.org/presentationml/2006/main">
  <p:tag name="TIMING" val="|1"/>
</p:tagLst>
</file>

<file path=ppt/tags/tag33.xml><?xml version="1.0" encoding="utf-8"?>
<p:tagLst xmlns:a="http://schemas.openxmlformats.org/drawingml/2006/main" xmlns:r="http://schemas.openxmlformats.org/officeDocument/2006/relationships" xmlns:p="http://schemas.openxmlformats.org/presentationml/2006/main">
  <p:tag name="TIMING" val="|1"/>
</p:tagLst>
</file>

<file path=ppt/theme/theme1.xml><?xml version="1.0" encoding="utf-8"?>
<a:theme xmlns:a="http://schemas.openxmlformats.org/drawingml/2006/main" name="Motyw pakietu Office">
  <a:themeElements>
    <a:clrScheme name="Motyw pakietu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otyw pakietu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302</TotalTime>
  <Words>2675</Words>
  <Application>Microsoft Office PowerPoint</Application>
  <PresentationFormat>Pokaz na ekranie (4:3)</PresentationFormat>
  <Paragraphs>243</Paragraphs>
  <Slides>41</Slides>
  <Notes>1</Notes>
  <HiddenSlides>1</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41</vt:i4>
      </vt:variant>
    </vt:vector>
  </HeadingPairs>
  <TitlesOfParts>
    <vt:vector size="48" baseType="lpstr">
      <vt:lpstr>Arial</vt:lpstr>
      <vt:lpstr>Calibri</vt:lpstr>
      <vt:lpstr>Calibri Light</vt:lpstr>
      <vt:lpstr>Franklin Gothic Medium</vt:lpstr>
      <vt:lpstr>NeoSansPro-Bold</vt:lpstr>
      <vt:lpstr>Times New Roman</vt: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Admin</dc:creator>
  <cp:lastModifiedBy>Admin</cp:lastModifiedBy>
  <cp:revision>34</cp:revision>
  <dcterms:created xsi:type="dcterms:W3CDTF">2017-01-02T13:17:28Z</dcterms:created>
  <dcterms:modified xsi:type="dcterms:W3CDTF">2017-01-03T10:45:29Z</dcterms:modified>
</cp:coreProperties>
</file>